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3" r:id="rId2"/>
    <p:sldId id="266" r:id="rId3"/>
    <p:sldId id="262" r:id="rId4"/>
    <p:sldId id="354" r:id="rId5"/>
    <p:sldId id="259" r:id="rId6"/>
    <p:sldId id="357" r:id="rId7"/>
    <p:sldId id="358" r:id="rId8"/>
    <p:sldId id="276" r:id="rId9"/>
    <p:sldId id="359" r:id="rId10"/>
    <p:sldId id="362" r:id="rId11"/>
    <p:sldId id="365" r:id="rId12"/>
    <p:sldId id="360" r:id="rId13"/>
    <p:sldId id="363" r:id="rId14"/>
    <p:sldId id="281" r:id="rId15"/>
    <p:sldId id="282" r:id="rId16"/>
    <p:sldId id="284" r:id="rId17"/>
    <p:sldId id="285" r:id="rId18"/>
    <p:sldId id="292" r:id="rId19"/>
    <p:sldId id="366" r:id="rId20"/>
    <p:sldId id="296" r:id="rId21"/>
    <p:sldId id="297" r:id="rId22"/>
    <p:sldId id="367" r:id="rId23"/>
    <p:sldId id="349" r:id="rId24"/>
    <p:sldId id="368" r:id="rId25"/>
    <p:sldId id="305" r:id="rId26"/>
    <p:sldId id="310" r:id="rId27"/>
    <p:sldId id="313" r:id="rId28"/>
    <p:sldId id="318" r:id="rId29"/>
    <p:sldId id="369" r:id="rId30"/>
    <p:sldId id="322" r:id="rId31"/>
    <p:sldId id="321" r:id="rId32"/>
    <p:sldId id="327" r:id="rId33"/>
    <p:sldId id="324" r:id="rId34"/>
    <p:sldId id="331" r:id="rId35"/>
    <p:sldId id="330" r:id="rId36"/>
    <p:sldId id="333" r:id="rId37"/>
    <p:sldId id="344" r:id="rId38"/>
    <p:sldId id="345" r:id="rId39"/>
    <p:sldId id="346" r:id="rId40"/>
    <p:sldId id="347" r:id="rId41"/>
    <p:sldId id="34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56" autoAdjust="0"/>
  </p:normalViewPr>
  <p:slideViewPr>
    <p:cSldViewPr>
      <p:cViewPr varScale="1">
        <p:scale>
          <a:sx n="73" d="100"/>
          <a:sy n="73" d="100"/>
        </p:scale>
        <p:origin x="-10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2A88F1-2C16-4B10-BDD4-F00E2A42C31B}" type="datetimeFigureOut">
              <a:rPr lang="en-US" smtClean="0"/>
              <a:pPr/>
              <a:t>8/21/2010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CA1948-1320-4442-A350-CFF3C604C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DC sputtering, the target</a:t>
            </a:r>
            <a:r>
              <a:rPr lang="en-US" baseline="0" dirty="0" smtClean="0"/>
              <a:t> needs to be conductive, can one use an insulation wafer like quartz?</a:t>
            </a:r>
            <a:endParaRPr lang="en-US" dirty="0"/>
          </a:p>
        </p:txBody>
      </p:sp>
      <p:sp>
        <p:nvSpPr>
          <p:cNvPr id="4" name="Slide Number Placeholder 3"/>
          <p:cNvSpPr>
            <a:spLocks noGrp="1"/>
          </p:cNvSpPr>
          <p:nvPr>
            <p:ph type="sldNum" sz="quarter" idx="10"/>
          </p:nvPr>
        </p:nvSpPr>
        <p:spPr/>
        <p:txBody>
          <a:bodyPr/>
          <a:lstStyle/>
          <a:p>
            <a:fld id="{C5CA1948-1320-4442-A350-CFF3C604C46C}"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679F57-40C9-42ED-97EF-21021C9DD575}"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6E990-8E80-45BB-B21C-D6D05873C303}"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F663-D99E-4239-96AA-40B5384769B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DD05596C-770E-428F-8332-116EB2CDFD77}" type="datetime1">
              <a:rPr lang="en-US" smtClean="0"/>
              <a:pPr>
                <a:defRPr/>
              </a:pPr>
              <a:t>8/21/2010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AC7DB9-CAA1-489D-838D-F9F46847EB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D5499068-5A5A-44B2-94D8-08689A1E07D1}"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3FACA11E-8160-472C-BEB7-DEDF5B5792D8}" type="datetime1">
              <a:rPr lang="en-US" altLang="zh-TW" smtClean="0"/>
              <a:pPr>
                <a:defRPr/>
              </a:pPr>
              <a:t>8/21/2010</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EB8D9784-2525-41E1-ADE1-A1EE9BBFA6A4}"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fld id="{DD36E666-9343-43F7-A8B6-AB3D0333554B}" type="datetime1">
              <a:rPr lang="en-US" altLang="zh-TW" smtClean="0"/>
              <a:pPr>
                <a:defRPr/>
              </a:pPr>
              <a:t>8/21/2010</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82279-36F3-402A-85A5-B862542FAC72}"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6DD4EA-D5CF-4947-8B53-DCD47A229784}"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111B6F-9501-44AA-B564-E81BFE8CAB60}"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41A10C-FB74-4433-BCAD-299FDBA8E3BB}"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5C41D-19E3-424E-8F28-1A472508C770}"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393C4-86FC-48AB-A180-0337B92E93D8}"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D83AD4-6C65-42C9-9251-787C751C0DD7}"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80977-106A-4A6C-8149-0AB7779E25AE}"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4F502-4AD7-4E25-A658-43F191AA121A}"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oleObject" Target="../embeddings/Microsoft_Office_Word_97_-_2003_Document4.doc"/><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53.wmf"/></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6" name="TextBox 5"/>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C00000"/>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morphology.</a:t>
            </a:r>
          </a:p>
          <a:p>
            <a:pPr marL="342900" indent="-342900">
              <a:spcAft>
                <a:spcPts val="600"/>
              </a:spcAft>
              <a:buFontTx/>
              <a:buAutoNum type="arabicPeriod"/>
            </a:pPr>
            <a:r>
              <a:rPr lang="en-US" dirty="0" smtClean="0">
                <a:solidFill>
                  <a:srgbClr val="0033CC"/>
                </a:solidFill>
              </a:rPr>
              <a:t>Sputter deposition: reactive, RF, bias, magnetron, collimated, and ion beam.</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276600" y="0"/>
            <a:ext cx="2893484" cy="523220"/>
          </a:xfrm>
          <a:prstGeom prst="rect">
            <a:avLst/>
          </a:prstGeom>
        </p:spPr>
        <p:txBody>
          <a:bodyPr wrap="none">
            <a:spAutoFit/>
          </a:bodyPr>
          <a:lstStyle/>
          <a:p>
            <a:r>
              <a:rPr lang="en-US" altLang="zh-TW" sz="2800" dirty="0" smtClean="0">
                <a:solidFill>
                  <a:srgbClr val="0033CC"/>
                </a:solidFill>
              </a:rPr>
              <a:t>Sputtering process</a:t>
            </a:r>
            <a:endParaRPr lang="en-US" sz="2800" dirty="0">
              <a:solidFill>
                <a:srgbClr val="0033CC"/>
              </a:solidFill>
            </a:endParaRPr>
          </a:p>
        </p:txBody>
      </p:sp>
      <p:sp>
        <p:nvSpPr>
          <p:cNvPr id="12" name="TextBox 11"/>
          <p:cNvSpPr txBox="1"/>
          <p:nvPr/>
        </p:nvSpPr>
        <p:spPr>
          <a:xfrm>
            <a:off x="4267200" y="4495800"/>
            <a:ext cx="4724400" cy="2031325"/>
          </a:xfrm>
          <a:prstGeom prst="rect">
            <a:avLst/>
          </a:prstGeom>
          <a:noFill/>
        </p:spPr>
        <p:txBody>
          <a:bodyPr wrap="square" rtlCol="0">
            <a:spAutoFit/>
          </a:bodyPr>
          <a:lstStyle/>
          <a:p>
            <a:r>
              <a:rPr lang="en-US" dirty="0" smtClean="0">
                <a:solidFill>
                  <a:srgbClr val="0033CC"/>
                </a:solidFill>
              </a:rPr>
              <a:t>On the left side, sputter off an Al atom.</a:t>
            </a:r>
          </a:p>
          <a:p>
            <a:r>
              <a:rPr lang="en-US" dirty="0" smtClean="0">
                <a:solidFill>
                  <a:srgbClr val="0033CC"/>
                </a:solidFill>
              </a:rPr>
              <a:t>On the right side, generate secondary electrons, which are accelerated across the sheath region and 1) ionize/excite an </a:t>
            </a:r>
            <a:r>
              <a:rPr lang="en-US" dirty="0" err="1" smtClean="0">
                <a:solidFill>
                  <a:srgbClr val="0033CC"/>
                </a:solidFill>
              </a:rPr>
              <a:t>Ar</a:t>
            </a:r>
            <a:r>
              <a:rPr lang="en-US" dirty="0" smtClean="0">
                <a:solidFill>
                  <a:srgbClr val="0033CC"/>
                </a:solidFill>
              </a:rPr>
              <a:t>; or 2) ionize an impurity atom, here O, to generate O</a:t>
            </a:r>
            <a:r>
              <a:rPr lang="en-US" baseline="30000" dirty="0" smtClean="0">
                <a:solidFill>
                  <a:srgbClr val="C00000"/>
                </a:solidFill>
              </a:rPr>
              <a:t>-</a:t>
            </a:r>
            <a:r>
              <a:rPr lang="en-US" dirty="0" smtClean="0">
                <a:solidFill>
                  <a:srgbClr val="0033CC"/>
                </a:solidFill>
              </a:rPr>
              <a:t> (for </a:t>
            </a:r>
            <a:r>
              <a:rPr lang="en-US" dirty="0" err="1" smtClean="0">
                <a:solidFill>
                  <a:srgbClr val="0033CC"/>
                </a:solidFill>
              </a:rPr>
              <a:t>Ar</a:t>
            </a:r>
            <a:r>
              <a:rPr lang="en-US" dirty="0" smtClean="0">
                <a:solidFill>
                  <a:srgbClr val="0033CC"/>
                </a:solidFill>
              </a:rPr>
              <a:t>, always positive ion </a:t>
            </a:r>
            <a:r>
              <a:rPr lang="en-US" dirty="0" err="1" smtClean="0">
                <a:solidFill>
                  <a:srgbClr val="0033CC"/>
                </a:solidFill>
              </a:rPr>
              <a:t>Ar</a:t>
            </a:r>
            <a:r>
              <a:rPr lang="en-US" baseline="30000" dirty="0" smtClean="0">
                <a:solidFill>
                  <a:srgbClr val="C00000"/>
                </a:solidFill>
              </a:rPr>
              <a:t>+</a:t>
            </a:r>
            <a:r>
              <a:rPr lang="en-US" dirty="0" smtClean="0">
                <a:solidFill>
                  <a:srgbClr val="0033CC"/>
                </a:solidFill>
              </a:rPr>
              <a:t>). This O</a:t>
            </a:r>
            <a:r>
              <a:rPr lang="en-US" baseline="30000" dirty="0" smtClean="0">
                <a:solidFill>
                  <a:srgbClr val="0033CC"/>
                </a:solidFill>
              </a:rPr>
              <a:t>-</a:t>
            </a:r>
            <a:r>
              <a:rPr lang="en-US" dirty="0" smtClean="0">
                <a:solidFill>
                  <a:srgbClr val="0033CC"/>
                </a:solidFill>
              </a:rPr>
              <a:t> is accelerated toward substrate and may go into the film (bad).</a:t>
            </a:r>
            <a:endParaRPr lang="en-US" dirty="0">
              <a:solidFill>
                <a:srgbClr val="0033CC"/>
              </a:solidFill>
            </a:endParaRPr>
          </a:p>
        </p:txBody>
      </p:sp>
      <p:grpSp>
        <p:nvGrpSpPr>
          <p:cNvPr id="19" name="Group 18"/>
          <p:cNvGrpSpPr/>
          <p:nvPr/>
        </p:nvGrpSpPr>
        <p:grpSpPr>
          <a:xfrm>
            <a:off x="152401" y="630238"/>
            <a:ext cx="8839199" cy="6075362"/>
            <a:chOff x="152401" y="706438"/>
            <a:chExt cx="8839199" cy="6075362"/>
          </a:xfrm>
        </p:grpSpPr>
        <p:graphicFrame>
          <p:nvGraphicFramePr>
            <p:cNvPr id="163842" name="Object 4"/>
            <p:cNvGraphicFramePr>
              <a:graphicFrameLocks noChangeAspect="1"/>
            </p:cNvGraphicFramePr>
            <p:nvPr/>
          </p:nvGraphicFramePr>
          <p:xfrm>
            <a:off x="190500" y="706438"/>
            <a:ext cx="4211638" cy="3941762"/>
          </p:xfrm>
          <a:graphic>
            <a:graphicData uri="http://schemas.openxmlformats.org/presentationml/2006/ole">
              <p:oleObj spid="_x0000_s163842" name="Photo Editor 影像" r:id="rId3" imgW="9078592" imgH="8495238" progId="">
                <p:embed/>
              </p:oleObj>
            </a:graphicData>
          </a:graphic>
        </p:graphicFrame>
        <p:graphicFrame>
          <p:nvGraphicFramePr>
            <p:cNvPr id="163843" name="Object 4"/>
            <p:cNvGraphicFramePr>
              <a:graphicFrameLocks noChangeAspect="1"/>
            </p:cNvGraphicFramePr>
            <p:nvPr/>
          </p:nvGraphicFramePr>
          <p:xfrm>
            <a:off x="4991100" y="838200"/>
            <a:ext cx="4000500" cy="3633788"/>
          </p:xfrm>
          <a:graphic>
            <a:graphicData uri="http://schemas.openxmlformats.org/presentationml/2006/ole">
              <p:oleObj spid="_x0000_s163843" name="Document" r:id="rId4" imgW="5498592" imgH="4992624" progId="Word.Document.8">
                <p:embed/>
              </p:oleObj>
            </a:graphicData>
          </a:graphic>
        </p:graphicFrame>
        <p:cxnSp>
          <p:nvCxnSpPr>
            <p:cNvPr id="9" name="Straight Connector 8"/>
            <p:cNvCxnSpPr/>
            <p:nvPr/>
          </p:nvCxnSpPr>
          <p:spPr>
            <a:xfrm flipV="1">
              <a:off x="3657600" y="2362200"/>
              <a:ext cx="236220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05200" y="1447800"/>
              <a:ext cx="4419600" cy="381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3886201" y="2362200"/>
              <a:ext cx="3962405" cy="2362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1" y="4750475"/>
              <a:ext cx="3733800" cy="2031325"/>
            </a:xfrm>
            <a:prstGeom prst="rect">
              <a:avLst/>
            </a:prstGeom>
            <a:noFill/>
            <a:ln>
              <a:solidFill>
                <a:schemeClr val="accent6">
                  <a:lumMod val="75000"/>
                </a:schemeClr>
              </a:solidFill>
            </a:ln>
          </p:spPr>
          <p:txBody>
            <a:bodyPr wrap="square" rtlCol="0">
              <a:spAutoFit/>
            </a:bodyPr>
            <a:lstStyle/>
            <a:p>
              <a:r>
                <a:rPr lang="en-US" dirty="0" smtClean="0">
                  <a:solidFill>
                    <a:srgbClr val="7030A0"/>
                  </a:solidFill>
                </a:rPr>
                <a:t>After collision ionization, there are now TWO free electrons.</a:t>
              </a:r>
            </a:p>
            <a:p>
              <a:r>
                <a:rPr lang="en-US" dirty="0" smtClean="0">
                  <a:solidFill>
                    <a:srgbClr val="7030A0"/>
                  </a:solidFill>
                </a:rPr>
                <a:t>This doubles the available electrons for ionization.</a:t>
              </a:r>
            </a:p>
            <a:p>
              <a:r>
                <a:rPr lang="en-US" dirty="0" smtClean="0">
                  <a:solidFill>
                    <a:srgbClr val="7030A0"/>
                  </a:solidFill>
                </a:rPr>
                <a:t>This ongoing doubling process is called "impact ionization”, which sustains a plasma.</a:t>
              </a:r>
              <a:endParaRPr lang="en-US" dirty="0">
                <a:solidFill>
                  <a:srgbClr val="7030A0"/>
                </a:solidFill>
              </a:endParaRPr>
            </a:p>
          </p:txBody>
        </p:sp>
      </p:grpSp>
      <p:sp>
        <p:nvSpPr>
          <p:cNvPr id="13" name="TextBox 12"/>
          <p:cNvSpPr txBox="1"/>
          <p:nvPr/>
        </p:nvSpPr>
        <p:spPr>
          <a:xfrm>
            <a:off x="4953000" y="4038600"/>
            <a:ext cx="1241237" cy="369332"/>
          </a:xfrm>
          <a:prstGeom prst="rect">
            <a:avLst/>
          </a:prstGeom>
          <a:noFill/>
        </p:spPr>
        <p:txBody>
          <a:bodyPr wrap="none" rtlCol="0">
            <a:spAutoFit/>
          </a:bodyPr>
          <a:lstStyle/>
          <a:p>
            <a:r>
              <a:rPr lang="en-US" dirty="0" smtClean="0"/>
              <a:t>Figure 9-24</a:t>
            </a:r>
            <a:endParaRPr lang="en-US"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3276600" y="0"/>
            <a:ext cx="2893484" cy="523220"/>
          </a:xfrm>
          <a:prstGeom prst="rect">
            <a:avLst/>
          </a:prstGeom>
        </p:spPr>
        <p:txBody>
          <a:bodyPr wrap="none">
            <a:spAutoFit/>
          </a:bodyPr>
          <a:lstStyle/>
          <a:p>
            <a:r>
              <a:rPr lang="en-US" altLang="zh-TW" sz="2800" dirty="0" smtClean="0">
                <a:solidFill>
                  <a:srgbClr val="0033CC"/>
                </a:solidFill>
              </a:rPr>
              <a:t>Sputtering process</a:t>
            </a:r>
            <a:endParaRPr lang="en-US" sz="2800" dirty="0">
              <a:solidFill>
                <a:srgbClr val="0033CC"/>
              </a:solidFill>
            </a:endParaRPr>
          </a:p>
        </p:txBody>
      </p:sp>
      <p:sp>
        <p:nvSpPr>
          <p:cNvPr id="6" name="Rectangle 5"/>
          <p:cNvSpPr/>
          <p:nvPr/>
        </p:nvSpPr>
        <p:spPr>
          <a:xfrm>
            <a:off x="381000" y="932051"/>
            <a:ext cx="8305800" cy="4478149"/>
          </a:xfrm>
          <a:prstGeom prst="rect">
            <a:avLst/>
          </a:prstGeom>
        </p:spPr>
        <p:txBody>
          <a:bodyPr wrap="square">
            <a:spAutoFit/>
          </a:bodyPr>
          <a:lstStyle/>
          <a:p>
            <a:pPr marL="171450" indent="-171450">
              <a:spcAft>
                <a:spcPts val="300"/>
              </a:spcAft>
              <a:buFont typeface="Arial" pitchFamily="34" charset="0"/>
              <a:buChar char="•"/>
            </a:pPr>
            <a:r>
              <a:rPr lang="en-US" altLang="en-US" dirty="0" smtClean="0">
                <a:solidFill>
                  <a:srgbClr val="0033CC"/>
                </a:solidFill>
              </a:rPr>
              <a:t>Energy of each incoming ion is 500-1000eV.</a:t>
            </a:r>
            <a:r>
              <a:rPr lang="en-US" altLang="zh-TW" dirty="0" smtClean="0">
                <a:solidFill>
                  <a:srgbClr val="0033CC"/>
                </a:solidFill>
              </a:rPr>
              <a:t> </a:t>
            </a:r>
            <a:r>
              <a:rPr lang="en-US" altLang="en-US" dirty="0" smtClean="0">
                <a:solidFill>
                  <a:srgbClr val="0033CC"/>
                </a:solidFill>
              </a:rPr>
              <a:t>Energy of sputtered atoms</a:t>
            </a:r>
            <a:r>
              <a:rPr lang="en-US" altLang="zh-TW" dirty="0" smtClean="0">
                <a:solidFill>
                  <a:srgbClr val="0033CC"/>
                </a:solidFill>
              </a:rPr>
              <a:t> is </a:t>
            </a:r>
            <a:r>
              <a:rPr lang="en-US" altLang="en-US" dirty="0" smtClean="0">
                <a:solidFill>
                  <a:srgbClr val="0033CC"/>
                </a:solidFill>
              </a:rPr>
              <a:t>3-1</a:t>
            </a:r>
            <a:r>
              <a:rPr lang="en-US" altLang="zh-TW" dirty="0" smtClean="0">
                <a:solidFill>
                  <a:srgbClr val="0033CC"/>
                </a:solidFill>
              </a:rPr>
              <a:t>0</a:t>
            </a:r>
            <a:r>
              <a:rPr lang="en-US" altLang="en-US" dirty="0" smtClean="0">
                <a:solidFill>
                  <a:srgbClr val="0033CC"/>
                </a:solidFill>
              </a:rPr>
              <a:t>eV. </a:t>
            </a:r>
          </a:p>
          <a:p>
            <a:pPr marL="171450" indent="-171450">
              <a:spcAft>
                <a:spcPts val="300"/>
              </a:spcAft>
              <a:buFont typeface="Arial" pitchFamily="34" charset="0"/>
              <a:buChar char="•"/>
            </a:pPr>
            <a:r>
              <a:rPr lang="en-US" altLang="en-US" dirty="0" smtClean="0">
                <a:solidFill>
                  <a:srgbClr val="0033CC"/>
                </a:solidFill>
              </a:rPr>
              <a:t>Thus, t</a:t>
            </a:r>
            <a:r>
              <a:rPr lang="en-US" altLang="zh-CN" dirty="0" smtClean="0">
                <a:solidFill>
                  <a:srgbClr val="0033CC"/>
                </a:solidFill>
              </a:rPr>
              <a:t>he sputtering process is very inefficient from the energy point of view,</a:t>
            </a:r>
            <a:r>
              <a:rPr lang="en-US" altLang="en-US" dirty="0" smtClean="0">
                <a:solidFill>
                  <a:srgbClr val="0033CC"/>
                </a:solidFill>
              </a:rPr>
              <a:t> </a:t>
            </a:r>
            <a:r>
              <a:rPr lang="en-US" altLang="zh-TW" dirty="0" smtClean="0">
                <a:solidFill>
                  <a:srgbClr val="0033CC"/>
                </a:solidFill>
              </a:rPr>
              <a:t>95% </a:t>
            </a:r>
            <a:r>
              <a:rPr lang="en-US" altLang="en-US" dirty="0" smtClean="0">
                <a:solidFill>
                  <a:srgbClr val="0033CC"/>
                </a:solidFill>
              </a:rPr>
              <a:t>of</a:t>
            </a:r>
            <a:r>
              <a:rPr lang="en-US" altLang="zh-TW" dirty="0" smtClean="0">
                <a:solidFill>
                  <a:srgbClr val="0033CC"/>
                </a:solidFill>
              </a:rPr>
              <a:t> </a:t>
            </a:r>
            <a:r>
              <a:rPr lang="en-US" altLang="en-US" dirty="0" smtClean="0">
                <a:solidFill>
                  <a:srgbClr val="0033CC"/>
                </a:solidFill>
              </a:rPr>
              <a:t>incoming energy</a:t>
            </a:r>
            <a:r>
              <a:rPr lang="en-US" altLang="zh-TW" dirty="0" smtClean="0">
                <a:solidFill>
                  <a:srgbClr val="0033CC"/>
                </a:solidFill>
              </a:rPr>
              <a:t> goes to</a:t>
            </a:r>
            <a:r>
              <a:rPr lang="en-US" altLang="en-US" dirty="0" smtClean="0">
                <a:solidFill>
                  <a:srgbClr val="0033CC"/>
                </a:solidFill>
              </a:rPr>
              <a:t> target </a:t>
            </a:r>
            <a:r>
              <a:rPr lang="en-US" altLang="zh-TW" dirty="0" smtClean="0">
                <a:solidFill>
                  <a:srgbClr val="0033CC"/>
                </a:solidFill>
              </a:rPr>
              <a:t>heating </a:t>
            </a:r>
            <a:r>
              <a:rPr lang="en-US" altLang="en-US" dirty="0" smtClean="0">
                <a:solidFill>
                  <a:srgbClr val="0033CC"/>
                </a:solidFill>
              </a:rPr>
              <a:t>&amp; secondary </a:t>
            </a:r>
            <a:r>
              <a:rPr lang="en-US" altLang="zh-TW" dirty="0" smtClean="0">
                <a:solidFill>
                  <a:srgbClr val="0033CC"/>
                </a:solidFill>
              </a:rPr>
              <a:t>electron.</a:t>
            </a:r>
            <a:endParaRPr lang="en-US" altLang="en-US" baseline="30000" dirty="0" smtClean="0">
              <a:solidFill>
                <a:srgbClr val="0033CC"/>
              </a:solidFill>
            </a:endParaRPr>
          </a:p>
          <a:p>
            <a:pPr marL="171450" indent="-171450">
              <a:spcAft>
                <a:spcPts val="300"/>
              </a:spcAft>
              <a:buFont typeface="Arial" pitchFamily="34" charset="0"/>
              <a:buChar char="•"/>
            </a:pPr>
            <a:r>
              <a:rPr lang="en-US" altLang="zh-TW" dirty="0" smtClean="0">
                <a:solidFill>
                  <a:srgbClr val="0033CC"/>
                </a:solidFill>
              </a:rPr>
              <a:t>High rate sputter processes need efficient cooling techniques to avoid target damage from overheating (serious problem).</a:t>
            </a:r>
          </a:p>
          <a:p>
            <a:pPr marL="171450" indent="-171450">
              <a:spcAft>
                <a:spcPts val="300"/>
              </a:spcAft>
              <a:buFont typeface="Arial" pitchFamily="34" charset="0"/>
              <a:buChar char="•"/>
            </a:pPr>
            <a:r>
              <a:rPr lang="en-US" altLang="zh-TW" dirty="0" smtClean="0">
                <a:solidFill>
                  <a:srgbClr val="0033CC"/>
                </a:solidFill>
              </a:rPr>
              <a:t>T</a:t>
            </a:r>
            <a:r>
              <a:rPr lang="en-US" altLang="zh-CN" dirty="0" smtClean="0">
                <a:solidFill>
                  <a:srgbClr val="0033CC"/>
                </a:solidFill>
              </a:rPr>
              <a:t>he sputtered species, in general, are predominantly neutral. </a:t>
            </a:r>
          </a:p>
          <a:p>
            <a:pPr marL="171450" indent="-171450">
              <a:spcAft>
                <a:spcPts val="300"/>
              </a:spcAft>
              <a:buFont typeface="Arial" pitchFamily="34" charset="0"/>
              <a:buChar char="•"/>
            </a:pPr>
            <a:r>
              <a:rPr lang="en-US" altLang="zh-CN" dirty="0" smtClean="0">
                <a:solidFill>
                  <a:srgbClr val="0033CC"/>
                </a:solidFill>
              </a:rPr>
              <a:t>The energy of the ejected atoms shows a </a:t>
            </a:r>
            <a:r>
              <a:rPr lang="en-US" altLang="zh-CN" dirty="0" err="1" smtClean="0">
                <a:solidFill>
                  <a:srgbClr val="0033CC"/>
                </a:solidFill>
              </a:rPr>
              <a:t>Maxwellian</a:t>
            </a:r>
            <a:r>
              <a:rPr lang="en-US" altLang="zh-CN" dirty="0" smtClean="0">
                <a:solidFill>
                  <a:srgbClr val="0033CC"/>
                </a:solidFill>
              </a:rPr>
              <a:t> distribution with a long tail toward higher energies.</a:t>
            </a:r>
            <a:endParaRPr lang="en-US" altLang="zh-TW" dirty="0" smtClean="0">
              <a:solidFill>
                <a:srgbClr val="0033CC"/>
              </a:solidFill>
            </a:endParaRPr>
          </a:p>
          <a:p>
            <a:pPr marL="171450" indent="-171450">
              <a:spcAft>
                <a:spcPts val="300"/>
              </a:spcAft>
              <a:buFont typeface="Arial" pitchFamily="34" charset="0"/>
              <a:buChar char="•"/>
            </a:pPr>
            <a:r>
              <a:rPr lang="en-US" altLang="zh-TW" dirty="0" smtClean="0">
                <a:solidFill>
                  <a:srgbClr val="0033CC"/>
                </a:solidFill>
              </a:rPr>
              <a:t>T</a:t>
            </a:r>
            <a:r>
              <a:rPr lang="en-US" altLang="zh-CN" dirty="0" smtClean="0">
                <a:solidFill>
                  <a:srgbClr val="0033CC"/>
                </a:solidFill>
              </a:rPr>
              <a:t>he energies of the atoms or molecules sputtered at a given rate are about one order of magnitude higher than those thermally evaporated at the same rate, which often lead to better film quality.</a:t>
            </a:r>
          </a:p>
          <a:p>
            <a:pPr marL="171450" indent="-171450">
              <a:spcAft>
                <a:spcPts val="300"/>
              </a:spcAft>
              <a:buFont typeface="Arial" pitchFamily="34" charset="0"/>
              <a:buChar char="•"/>
            </a:pPr>
            <a:r>
              <a:rPr lang="en-US" altLang="zh-CN" dirty="0" smtClean="0">
                <a:solidFill>
                  <a:srgbClr val="0033CC"/>
                </a:solidFill>
              </a:rPr>
              <a:t>However, since sputtering yields are low and the ion currents are limited, sputter-deposition rates are invariably one to two orders of magnitude lower compared to thermal evaporation rates under normal conditions.</a:t>
            </a:r>
          </a:p>
          <a:p>
            <a:pPr marL="171450" indent="-171450">
              <a:spcAft>
                <a:spcPts val="300"/>
              </a:spcAft>
              <a:buFont typeface="Arial" pitchFamily="34" charset="0"/>
              <a:buChar char="•"/>
            </a:pPr>
            <a:endParaRPr lang="en-US" altLang="zh-TW" dirty="0" smtClean="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5"/>
          <p:cNvGraphicFramePr>
            <a:graphicFrameLocks noChangeAspect="1"/>
          </p:cNvGraphicFramePr>
          <p:nvPr/>
        </p:nvGraphicFramePr>
        <p:xfrm>
          <a:off x="4756150" y="838200"/>
          <a:ext cx="3970161" cy="2590800"/>
        </p:xfrm>
        <a:graphic>
          <a:graphicData uri="http://schemas.openxmlformats.org/presentationml/2006/ole">
            <p:oleObj spid="_x0000_s98307" name="Equation" r:id="rId3" imgW="2412720" imgH="1574640" progId="Equation.3">
              <p:embed/>
            </p:oleObj>
          </a:graphicData>
        </a:graphic>
      </p:graphicFrame>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505200" y="0"/>
            <a:ext cx="2476062" cy="523220"/>
          </a:xfrm>
          <a:prstGeom prst="rect">
            <a:avLst/>
          </a:prstGeom>
        </p:spPr>
        <p:txBody>
          <a:bodyPr wrap="none">
            <a:spAutoFit/>
          </a:bodyPr>
          <a:lstStyle/>
          <a:p>
            <a:r>
              <a:rPr lang="en-US" altLang="zh-TW" sz="2800" dirty="0" smtClean="0">
                <a:solidFill>
                  <a:srgbClr val="0033CC"/>
                </a:solidFill>
              </a:rPr>
              <a:t>Sputtering yield</a:t>
            </a:r>
            <a:endParaRPr lang="en-US" sz="2800" dirty="0">
              <a:solidFill>
                <a:srgbClr val="0033CC"/>
              </a:solidFill>
            </a:endParaRPr>
          </a:p>
        </p:txBody>
      </p:sp>
      <p:pic>
        <p:nvPicPr>
          <p:cNvPr id="98309" name="Picture 5"/>
          <p:cNvPicPr>
            <a:picLocks noChangeAspect="1" noChangeArrowheads="1"/>
          </p:cNvPicPr>
          <p:nvPr/>
        </p:nvPicPr>
        <p:blipFill>
          <a:blip r:embed="rId4" cstate="print"/>
          <a:srcRect/>
          <a:stretch>
            <a:fillRect/>
          </a:stretch>
        </p:blipFill>
        <p:spPr bwMode="auto">
          <a:xfrm>
            <a:off x="128906" y="1419225"/>
            <a:ext cx="4366894" cy="990600"/>
          </a:xfrm>
          <a:prstGeom prst="rect">
            <a:avLst/>
          </a:prstGeom>
          <a:noFill/>
          <a:ln w="9525">
            <a:noFill/>
            <a:miter lim="800000"/>
            <a:headEnd/>
            <a:tailEnd/>
          </a:ln>
        </p:spPr>
      </p:pic>
      <p:sp>
        <p:nvSpPr>
          <p:cNvPr id="12" name="TextBox 11"/>
          <p:cNvSpPr txBox="1"/>
          <p:nvPr/>
        </p:nvSpPr>
        <p:spPr>
          <a:xfrm>
            <a:off x="181757" y="1036499"/>
            <a:ext cx="4390243" cy="2308324"/>
          </a:xfrm>
          <a:prstGeom prst="rect">
            <a:avLst/>
          </a:prstGeom>
          <a:noFill/>
        </p:spPr>
        <p:txBody>
          <a:bodyPr wrap="square" rtlCol="0">
            <a:spAutoFit/>
          </a:bodyPr>
          <a:lstStyle/>
          <a:p>
            <a:r>
              <a:rPr lang="en-US" dirty="0" smtClean="0">
                <a:solidFill>
                  <a:srgbClr val="C00000"/>
                </a:solidFill>
              </a:rPr>
              <a:t>Elastic energy transfer</a:t>
            </a: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endParaRPr lang="en-US" dirty="0" smtClean="0">
              <a:solidFill>
                <a:srgbClr val="C00000"/>
              </a:solidFill>
            </a:endParaRPr>
          </a:p>
          <a:p>
            <a:r>
              <a:rPr lang="en-US" dirty="0" smtClean="0">
                <a:solidFill>
                  <a:srgbClr val="0033CC"/>
                </a:solidFill>
              </a:rPr>
              <a:t>E</a:t>
            </a:r>
            <a:r>
              <a:rPr lang="en-US" baseline="-25000" dirty="0" smtClean="0">
                <a:solidFill>
                  <a:srgbClr val="0033CC"/>
                </a:solidFill>
              </a:rPr>
              <a:t>2</a:t>
            </a:r>
            <a:r>
              <a:rPr lang="en-US" dirty="0" smtClean="0">
                <a:solidFill>
                  <a:srgbClr val="0033CC"/>
                </a:solidFill>
              </a:rPr>
              <a:t> is greatest for M</a:t>
            </a:r>
            <a:r>
              <a:rPr lang="en-US" baseline="-25000" dirty="0" smtClean="0">
                <a:solidFill>
                  <a:srgbClr val="0033CC"/>
                </a:solidFill>
              </a:rPr>
              <a:t>1</a:t>
            </a:r>
            <a:r>
              <a:rPr lang="en-US" dirty="0" smtClean="0">
                <a:solidFill>
                  <a:srgbClr val="0033CC"/>
                </a:solidFill>
              </a:rPr>
              <a:t>=M</a:t>
            </a:r>
            <a:r>
              <a:rPr lang="en-US" baseline="-25000" dirty="0" smtClean="0">
                <a:solidFill>
                  <a:srgbClr val="0033CC"/>
                </a:solidFill>
              </a:rPr>
              <a:t>2</a:t>
            </a:r>
            <a:r>
              <a:rPr lang="en-US" dirty="0" smtClean="0">
                <a:solidFill>
                  <a:srgbClr val="0033CC"/>
                </a:solidFill>
              </a:rPr>
              <a:t>.</a:t>
            </a:r>
          </a:p>
          <a:p>
            <a:r>
              <a:rPr lang="en-US" dirty="0" smtClean="0">
                <a:solidFill>
                  <a:srgbClr val="0033CC"/>
                </a:solidFill>
              </a:rPr>
              <a:t>There is also inelastic energy transfer, which leads to secondary electrons emission…</a:t>
            </a:r>
          </a:p>
        </p:txBody>
      </p:sp>
      <p:sp>
        <p:nvSpPr>
          <p:cNvPr id="14" name="Rectangle 13"/>
          <p:cNvSpPr/>
          <p:nvPr/>
        </p:nvSpPr>
        <p:spPr>
          <a:xfrm>
            <a:off x="533400" y="3733800"/>
            <a:ext cx="7848600" cy="2739211"/>
          </a:xfrm>
          <a:prstGeom prst="rect">
            <a:avLst/>
          </a:prstGeom>
        </p:spPr>
        <p:txBody>
          <a:bodyPr wrap="square">
            <a:spAutoFit/>
          </a:bodyPr>
          <a:lstStyle/>
          <a:p>
            <a:pPr marL="171450" indent="-171450">
              <a:spcAft>
                <a:spcPts val="300"/>
              </a:spcAft>
              <a:buFont typeface="Arial" pitchFamily="34" charset="0"/>
              <a:buChar char="•"/>
            </a:pPr>
            <a:r>
              <a:rPr lang="en-US" altLang="zh-TW" dirty="0" smtClean="0">
                <a:solidFill>
                  <a:srgbClr val="0033CC"/>
                </a:solidFill>
              </a:rPr>
              <a:t>Sputter yield Y: the number of sputtered atoms per impinging ion.</a:t>
            </a:r>
          </a:p>
          <a:p>
            <a:pPr marL="171450" indent="-171450">
              <a:spcAft>
                <a:spcPts val="300"/>
              </a:spcAft>
              <a:buFont typeface="Arial" pitchFamily="34" charset="0"/>
              <a:buChar char="•"/>
            </a:pPr>
            <a:r>
              <a:rPr lang="en-US" altLang="zh-TW" dirty="0" smtClean="0">
                <a:solidFill>
                  <a:srgbClr val="0033CC"/>
                </a:solidFill>
              </a:rPr>
              <a:t>Obviously, the higher yield, the higher sputter deposition rate.</a:t>
            </a:r>
          </a:p>
          <a:p>
            <a:pPr marL="171450" indent="-171450">
              <a:spcAft>
                <a:spcPts val="300"/>
              </a:spcAft>
              <a:buFont typeface="Arial" pitchFamily="34" charset="0"/>
              <a:buChar char="•"/>
            </a:pPr>
            <a:r>
              <a:rPr lang="en-US" altLang="zh-TW" dirty="0" smtClean="0">
                <a:solidFill>
                  <a:srgbClr val="0033CC"/>
                </a:solidFill>
              </a:rPr>
              <a:t>S</a:t>
            </a:r>
            <a:r>
              <a:rPr lang="en-US" altLang="en-US" dirty="0" smtClean="0">
                <a:solidFill>
                  <a:srgbClr val="0033CC"/>
                </a:solidFill>
              </a:rPr>
              <a:t>putter yield </a:t>
            </a:r>
            <a:r>
              <a:rPr lang="en-US" altLang="zh-TW" dirty="0" smtClean="0">
                <a:solidFill>
                  <a:srgbClr val="0033CC"/>
                </a:solidFill>
              </a:rPr>
              <a:t>is 1-3: not too much difference for different materials</a:t>
            </a:r>
            <a:r>
              <a:rPr lang="en-US" altLang="en-US" dirty="0" smtClean="0">
                <a:solidFill>
                  <a:srgbClr val="0033CC"/>
                </a:solidFill>
              </a:rPr>
              <a:t>.</a:t>
            </a:r>
          </a:p>
          <a:p>
            <a:pPr marL="171450" indent="-171450">
              <a:spcAft>
                <a:spcPts val="300"/>
              </a:spcAft>
              <a:buFont typeface="Arial" pitchFamily="34" charset="0"/>
              <a:buChar char="•"/>
            </a:pPr>
            <a:r>
              <a:rPr lang="en-US" dirty="0" smtClean="0">
                <a:solidFill>
                  <a:srgbClr val="0033CC"/>
                </a:solidFill>
              </a:rPr>
              <a:t>The sputter yield depends on: (a) the energy of the incident ions; (b) the masses of the ions and target atoms; (c) the binding energy of atoms in the solid; and (d) the incident angle of ions.</a:t>
            </a:r>
          </a:p>
          <a:p>
            <a:pPr marL="171450" indent="-171450">
              <a:spcAft>
                <a:spcPts val="300"/>
              </a:spcAft>
              <a:buFont typeface="Arial" pitchFamily="34" charset="0"/>
              <a:buChar char="•"/>
            </a:pPr>
            <a:r>
              <a:rPr lang="en-US" dirty="0" smtClean="0">
                <a:solidFill>
                  <a:srgbClr val="0033CC"/>
                </a:solidFill>
              </a:rPr>
              <a:t>T</a:t>
            </a:r>
            <a:r>
              <a:rPr lang="en-US" altLang="zh-CN" dirty="0" smtClean="0">
                <a:solidFill>
                  <a:srgbClr val="0033CC"/>
                </a:solidFill>
              </a:rPr>
              <a:t>he yield is rather insensitive to the target temperature except at very high temperatures where it show an apparent rapid increase due to the accompanying thermal evaporation.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2" cstate="print"/>
          <a:srcRect/>
          <a:stretch>
            <a:fillRect/>
          </a:stretch>
        </p:blipFill>
        <p:spPr bwMode="auto">
          <a:xfrm>
            <a:off x="4918486" y="762000"/>
            <a:ext cx="4184971" cy="5410200"/>
          </a:xfrm>
          <a:prstGeom prst="rect">
            <a:avLst/>
          </a:prstGeom>
          <a:noFill/>
          <a:ln w="9525">
            <a:noFill/>
            <a:miter lim="800000"/>
            <a:headEnd/>
            <a:tailEnd/>
          </a:ln>
        </p:spPr>
      </p:pic>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524000" y="0"/>
            <a:ext cx="6395277" cy="523220"/>
          </a:xfrm>
          <a:prstGeom prst="rect">
            <a:avLst/>
          </a:prstGeom>
        </p:spPr>
        <p:txBody>
          <a:bodyPr wrap="none">
            <a:spAutoFit/>
          </a:bodyPr>
          <a:lstStyle/>
          <a:p>
            <a:r>
              <a:rPr lang="en-US" altLang="zh-TW" sz="2800" dirty="0" smtClean="0">
                <a:solidFill>
                  <a:srgbClr val="0033CC"/>
                </a:solidFill>
              </a:rPr>
              <a:t>Dependence of sputter yield on ion energy</a:t>
            </a:r>
            <a:endParaRPr lang="en-US" sz="2800" dirty="0">
              <a:solidFill>
                <a:srgbClr val="0033CC"/>
              </a:solidFill>
            </a:endParaRPr>
          </a:p>
        </p:txBody>
      </p:sp>
      <p:sp>
        <p:nvSpPr>
          <p:cNvPr id="7" name="TextBox 6"/>
          <p:cNvSpPr txBox="1"/>
          <p:nvPr/>
        </p:nvSpPr>
        <p:spPr>
          <a:xfrm>
            <a:off x="228600" y="565458"/>
            <a:ext cx="4724400" cy="6140142"/>
          </a:xfrm>
          <a:prstGeom prst="rect">
            <a:avLst/>
          </a:prstGeom>
          <a:noFill/>
        </p:spPr>
        <p:txBody>
          <a:bodyPr wrap="square" rtlCol="0">
            <a:spAutoFit/>
          </a:bodyPr>
          <a:lstStyle/>
          <a:p>
            <a:r>
              <a:rPr lang="en-US" dirty="0" smtClean="0">
                <a:solidFill>
                  <a:srgbClr val="0033CC"/>
                </a:solidFill>
              </a:rPr>
              <a:t>A threshold energy for the release of an atom from the target exists, below which the atom is not “sputtered”.</a:t>
            </a:r>
          </a:p>
          <a:p>
            <a:r>
              <a:rPr lang="en-US" dirty="0" smtClean="0">
                <a:solidFill>
                  <a:srgbClr val="0033CC"/>
                </a:solidFill>
              </a:rPr>
              <a:t>This threshold energy is:</a:t>
            </a: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0033CC"/>
              </a:solidFill>
            </a:endParaRPr>
          </a:p>
          <a:p>
            <a:pPr>
              <a:spcAft>
                <a:spcPts val="600"/>
              </a:spcAft>
            </a:pPr>
            <a:endParaRPr lang="en-US" altLang="zh-CN" dirty="0" smtClean="0">
              <a:solidFill>
                <a:srgbClr val="0033CC"/>
              </a:solidFill>
            </a:endParaRPr>
          </a:p>
          <a:p>
            <a:pPr>
              <a:spcAft>
                <a:spcPts val="600"/>
              </a:spcAft>
            </a:pPr>
            <a:r>
              <a:rPr lang="en-US" altLang="zh-CN" dirty="0" smtClean="0">
                <a:solidFill>
                  <a:srgbClr val="0033CC"/>
                </a:solidFill>
              </a:rPr>
              <a:t>The yield increases with the energy.</a:t>
            </a:r>
          </a:p>
          <a:p>
            <a:r>
              <a:rPr lang="en-US" altLang="zh-CN" dirty="0" smtClean="0">
                <a:solidFill>
                  <a:srgbClr val="0033CC"/>
                </a:solidFill>
              </a:rPr>
              <a:t>For higher energies, the yield approaches saturation, which occurs at higher energies for heavier bombarding particles.</a:t>
            </a:r>
          </a:p>
          <a:p>
            <a:pPr>
              <a:spcAft>
                <a:spcPts val="600"/>
              </a:spcAft>
            </a:pPr>
            <a:r>
              <a:rPr lang="en-US" altLang="zh-CN" dirty="0" smtClean="0">
                <a:solidFill>
                  <a:srgbClr val="0033CC"/>
                </a:solidFill>
              </a:rPr>
              <a:t>e.g.: </a:t>
            </a:r>
            <a:r>
              <a:rPr lang="en-US" altLang="zh-CN" dirty="0" err="1" smtClean="0">
                <a:solidFill>
                  <a:srgbClr val="0033CC"/>
                </a:solidFill>
              </a:rPr>
              <a:t>Xe</a:t>
            </a:r>
            <a:r>
              <a:rPr lang="en-US" altLang="zh-CN" baseline="30000" dirty="0" smtClean="0">
                <a:solidFill>
                  <a:srgbClr val="0033CC"/>
                </a:solidFill>
              </a:rPr>
              <a:t>+</a:t>
            </a:r>
            <a:r>
              <a:rPr lang="en-US" altLang="zh-CN" dirty="0" smtClean="0">
                <a:solidFill>
                  <a:srgbClr val="0033CC"/>
                </a:solidFill>
              </a:rPr>
              <a:t> </a:t>
            </a:r>
            <a:r>
              <a:rPr lang="en-US" altLang="zh-CN" dirty="0" smtClean="0">
                <a:solidFill>
                  <a:srgbClr val="0033CC"/>
                </a:solidFill>
                <a:sym typeface="Symbol"/>
              </a:rPr>
              <a:t></a:t>
            </a:r>
            <a:r>
              <a:rPr lang="en-US" altLang="zh-CN" dirty="0" smtClean="0">
                <a:solidFill>
                  <a:srgbClr val="0033CC"/>
                </a:solidFill>
              </a:rPr>
              <a:t>100keV and </a:t>
            </a:r>
            <a:r>
              <a:rPr lang="en-US" altLang="zh-CN" dirty="0" err="1" smtClean="0">
                <a:solidFill>
                  <a:srgbClr val="0033CC"/>
                </a:solidFill>
              </a:rPr>
              <a:t>Ar</a:t>
            </a:r>
            <a:r>
              <a:rPr lang="en-US" altLang="zh-CN" baseline="30000" dirty="0" smtClean="0">
                <a:solidFill>
                  <a:srgbClr val="0033CC"/>
                </a:solidFill>
              </a:rPr>
              <a:t>+</a:t>
            </a:r>
            <a:r>
              <a:rPr lang="en-US" altLang="zh-CN" dirty="0" smtClean="0">
                <a:solidFill>
                  <a:srgbClr val="0033CC"/>
                </a:solidFill>
              </a:rPr>
              <a:t> </a:t>
            </a:r>
            <a:r>
              <a:rPr lang="en-US" altLang="zh-CN" dirty="0" smtClean="0">
                <a:solidFill>
                  <a:srgbClr val="0033CC"/>
                </a:solidFill>
                <a:sym typeface="Symbol"/>
              </a:rPr>
              <a:t></a:t>
            </a:r>
            <a:r>
              <a:rPr lang="en-US" altLang="zh-CN" dirty="0" smtClean="0">
                <a:solidFill>
                  <a:srgbClr val="0033CC"/>
                </a:solidFill>
              </a:rPr>
              <a:t>20KeV for saturation.</a:t>
            </a:r>
          </a:p>
          <a:p>
            <a:pPr>
              <a:spcAft>
                <a:spcPts val="600"/>
              </a:spcAft>
            </a:pPr>
            <a:r>
              <a:rPr lang="en-US" altLang="zh-CN" dirty="0" smtClean="0">
                <a:solidFill>
                  <a:srgbClr val="0033CC"/>
                </a:solidFill>
              </a:rPr>
              <a:t>Sometimes, at very high energies, the yield decreases because of the increasing penetration depth and hence increasing energy loss below the surface, i.e. not all the affected atoms are able to reach the surface to escape.</a:t>
            </a:r>
            <a:endParaRPr lang="en-US" dirty="0" smtClean="0">
              <a:solidFill>
                <a:srgbClr val="0033CC"/>
              </a:solidFill>
            </a:endParaRPr>
          </a:p>
        </p:txBody>
      </p:sp>
      <p:pic>
        <p:nvPicPr>
          <p:cNvPr id="164866" name="Picture 2"/>
          <p:cNvPicPr>
            <a:picLocks noChangeAspect="1" noChangeArrowheads="1"/>
          </p:cNvPicPr>
          <p:nvPr/>
        </p:nvPicPr>
        <p:blipFill>
          <a:blip r:embed="rId3" cstate="print"/>
          <a:srcRect/>
          <a:stretch>
            <a:fillRect/>
          </a:stretch>
        </p:blipFill>
        <p:spPr bwMode="auto">
          <a:xfrm>
            <a:off x="609600" y="1828800"/>
            <a:ext cx="3162300" cy="628650"/>
          </a:xfrm>
          <a:prstGeom prst="rect">
            <a:avLst/>
          </a:prstGeom>
          <a:noFill/>
          <a:ln w="9525">
            <a:noFill/>
            <a:miter lim="800000"/>
            <a:headEnd/>
            <a:tailEnd/>
          </a:ln>
        </p:spPr>
      </p:pic>
      <p:pic>
        <p:nvPicPr>
          <p:cNvPr id="164867" name="Picture 3"/>
          <p:cNvPicPr>
            <a:picLocks noChangeAspect="1" noChangeArrowheads="1"/>
          </p:cNvPicPr>
          <p:nvPr/>
        </p:nvPicPr>
        <p:blipFill>
          <a:blip r:embed="rId4" cstate="print"/>
          <a:srcRect/>
          <a:stretch>
            <a:fillRect/>
          </a:stretch>
        </p:blipFill>
        <p:spPr bwMode="auto">
          <a:xfrm>
            <a:off x="1066800" y="2514600"/>
            <a:ext cx="2133600" cy="566738"/>
          </a:xfrm>
          <a:prstGeom prst="rect">
            <a:avLst/>
          </a:prstGeom>
          <a:noFill/>
          <a:ln w="9525">
            <a:noFill/>
            <a:miter lim="800000"/>
            <a:headEnd/>
            <a:tailEnd/>
          </a:ln>
        </p:spPr>
      </p:pic>
      <p:cxnSp>
        <p:nvCxnSpPr>
          <p:cNvPr id="11" name="Straight Arrow Connector 10"/>
          <p:cNvCxnSpPr>
            <a:stCxn id="164866" idx="3"/>
          </p:cNvCxnSpPr>
          <p:nvPr/>
        </p:nvCxnSpPr>
        <p:spPr>
          <a:xfrm>
            <a:off x="3771900" y="2143124"/>
            <a:ext cx="1866900" cy="3312000"/>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3124200"/>
            <a:ext cx="4758803" cy="338554"/>
          </a:xfrm>
          <a:prstGeom prst="rect">
            <a:avLst/>
          </a:prstGeom>
          <a:noFill/>
        </p:spPr>
        <p:txBody>
          <a:bodyPr wrap="none" rtlCol="0">
            <a:spAutoFit/>
          </a:bodyPr>
          <a:lstStyle/>
          <a:p>
            <a:r>
              <a:rPr lang="en-US" sz="1600" dirty="0" smtClean="0">
                <a:solidFill>
                  <a:srgbClr val="C00000"/>
                </a:solidFill>
              </a:rPr>
              <a:t>(E</a:t>
            </a:r>
            <a:r>
              <a:rPr lang="en-US" sz="1600" baseline="-25000" dirty="0" smtClean="0">
                <a:solidFill>
                  <a:srgbClr val="C00000"/>
                </a:solidFill>
              </a:rPr>
              <a:t>th</a:t>
            </a:r>
            <a:r>
              <a:rPr lang="en-US" sz="1600" dirty="0" smtClean="0">
                <a:solidFill>
                  <a:srgbClr val="C00000"/>
                </a:solidFill>
              </a:rPr>
              <a:t> very high when M</a:t>
            </a:r>
            <a:r>
              <a:rPr lang="en-US" sz="1600" baseline="-25000" dirty="0" smtClean="0">
                <a:solidFill>
                  <a:srgbClr val="C00000"/>
                </a:solidFill>
              </a:rPr>
              <a:t>1</a:t>
            </a:r>
            <a:r>
              <a:rPr lang="en-US" sz="1600" dirty="0" smtClean="0">
                <a:solidFill>
                  <a:srgbClr val="C00000"/>
                </a:solidFill>
                <a:sym typeface="Symbol"/>
              </a:rPr>
              <a:t></a:t>
            </a:r>
            <a:r>
              <a:rPr lang="en-US" sz="1600" dirty="0" smtClean="0">
                <a:solidFill>
                  <a:srgbClr val="C00000"/>
                </a:solidFill>
              </a:rPr>
              <a:t>M</a:t>
            </a:r>
            <a:r>
              <a:rPr lang="en-US" sz="1600" baseline="-25000" dirty="0" smtClean="0">
                <a:solidFill>
                  <a:srgbClr val="C00000"/>
                </a:solidFill>
              </a:rPr>
              <a:t>2</a:t>
            </a:r>
            <a:r>
              <a:rPr lang="en-US" sz="1600" dirty="0" smtClean="0">
                <a:solidFill>
                  <a:srgbClr val="C00000"/>
                </a:solidFill>
              </a:rPr>
              <a:t> or they are very different?)</a:t>
            </a:r>
            <a:endParaRPr lang="en-US" sz="1600"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600200" y="3962400"/>
            <a:ext cx="6323509" cy="2814916"/>
          </a:xfrm>
          <a:prstGeom prst="rect">
            <a:avLst/>
          </a:prstGeom>
          <a:noFill/>
          <a:ln w="9525">
            <a:noFill/>
            <a:miter lim="800000"/>
            <a:headEnd/>
            <a:tailEnd/>
          </a:ln>
        </p:spPr>
      </p:pic>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524000" y="0"/>
            <a:ext cx="6395277" cy="523220"/>
          </a:xfrm>
          <a:prstGeom prst="rect">
            <a:avLst/>
          </a:prstGeom>
        </p:spPr>
        <p:txBody>
          <a:bodyPr wrap="none">
            <a:spAutoFit/>
          </a:bodyPr>
          <a:lstStyle/>
          <a:p>
            <a:r>
              <a:rPr lang="en-US" altLang="zh-TW" sz="2800" dirty="0" smtClean="0">
                <a:solidFill>
                  <a:srgbClr val="0033CC"/>
                </a:solidFill>
              </a:rPr>
              <a:t>Dependence of sputter yield on ion energy</a:t>
            </a:r>
            <a:endParaRPr lang="en-US" sz="2800" dirty="0">
              <a:solidFill>
                <a:srgbClr val="0033CC"/>
              </a:solidFill>
            </a:endParaRPr>
          </a:p>
        </p:txBody>
      </p:sp>
      <p:grpSp>
        <p:nvGrpSpPr>
          <p:cNvPr id="7" name="Group 6"/>
          <p:cNvGrpSpPr>
            <a:grpSpLocks noChangeAspect="1"/>
          </p:cNvGrpSpPr>
          <p:nvPr/>
        </p:nvGrpSpPr>
        <p:grpSpPr>
          <a:xfrm>
            <a:off x="4152900" y="609601"/>
            <a:ext cx="4457700" cy="3340271"/>
            <a:chOff x="3581400" y="609600"/>
            <a:chExt cx="4953000" cy="3711412"/>
          </a:xfrm>
        </p:grpSpPr>
        <p:pic>
          <p:nvPicPr>
            <p:cNvPr id="34819" name="Picture 3"/>
            <p:cNvPicPr>
              <a:picLocks noChangeAspect="1" noChangeArrowheads="1"/>
            </p:cNvPicPr>
            <p:nvPr/>
          </p:nvPicPr>
          <p:blipFill>
            <a:blip r:embed="rId3" cstate="print"/>
            <a:srcRect/>
            <a:stretch>
              <a:fillRect/>
            </a:stretch>
          </p:blipFill>
          <p:spPr bwMode="auto">
            <a:xfrm>
              <a:off x="3581400" y="609600"/>
              <a:ext cx="4953000" cy="3711412"/>
            </a:xfrm>
            <a:prstGeom prst="rect">
              <a:avLst/>
            </a:prstGeom>
            <a:noFill/>
            <a:ln w="9525">
              <a:noFill/>
              <a:miter lim="800000"/>
              <a:headEnd/>
              <a:tailEnd/>
            </a:ln>
          </p:spPr>
        </p:pic>
        <p:sp>
          <p:nvSpPr>
            <p:cNvPr id="6" name="TextBox 5"/>
            <p:cNvSpPr txBox="1"/>
            <p:nvPr/>
          </p:nvSpPr>
          <p:spPr>
            <a:xfrm>
              <a:off x="7010400" y="3669268"/>
              <a:ext cx="669350" cy="369332"/>
            </a:xfrm>
            <a:prstGeom prst="rect">
              <a:avLst/>
            </a:prstGeom>
            <a:noFill/>
          </p:spPr>
          <p:txBody>
            <a:bodyPr wrap="none" rtlCol="0">
              <a:spAutoFit/>
            </a:bodyPr>
            <a:lstStyle/>
            <a:p>
              <a:r>
                <a:rPr lang="en-US" dirty="0" smtClean="0">
                  <a:solidFill>
                    <a:srgbClr val="0033CC"/>
                  </a:solidFill>
                </a:rPr>
                <a:t>(</a:t>
              </a:r>
              <a:r>
                <a:rPr lang="en-US" dirty="0" err="1" smtClean="0">
                  <a:solidFill>
                    <a:srgbClr val="C00000"/>
                  </a:solidFill>
                </a:rPr>
                <a:t>k</a:t>
              </a:r>
              <a:r>
                <a:rPr lang="en-US" dirty="0" err="1" smtClean="0">
                  <a:solidFill>
                    <a:srgbClr val="0033CC"/>
                  </a:solidFill>
                </a:rPr>
                <a:t>eV</a:t>
              </a:r>
              <a:r>
                <a:rPr lang="en-US" dirty="0" smtClean="0">
                  <a:solidFill>
                    <a:srgbClr val="0033CC"/>
                  </a:solidFill>
                </a:rPr>
                <a:t>)</a:t>
              </a:r>
              <a:endParaRPr lang="en-US" dirty="0">
                <a:solidFill>
                  <a:srgbClr val="0033CC"/>
                </a:solidFill>
              </a:endParaRPr>
            </a:p>
          </p:txBody>
        </p:sp>
      </p:grpSp>
      <p:pic>
        <p:nvPicPr>
          <p:cNvPr id="8" name="Picture 2"/>
          <p:cNvPicPr>
            <a:picLocks noChangeAspect="1" noChangeArrowheads="1"/>
          </p:cNvPicPr>
          <p:nvPr/>
        </p:nvPicPr>
        <p:blipFill>
          <a:blip r:embed="rId4" cstate="print"/>
          <a:srcRect/>
          <a:stretch>
            <a:fillRect/>
          </a:stretch>
        </p:blipFill>
        <p:spPr bwMode="auto">
          <a:xfrm>
            <a:off x="457200" y="592870"/>
            <a:ext cx="3048000" cy="3355959"/>
          </a:xfrm>
          <a:prstGeom prst="rect">
            <a:avLst/>
          </a:prstGeom>
          <a:noFill/>
          <a:ln w="9525">
            <a:noFill/>
            <a:miter lim="800000"/>
            <a:headEnd/>
            <a:tailEnd/>
          </a:ln>
        </p:spPr>
      </p:pic>
      <p:sp>
        <p:nvSpPr>
          <p:cNvPr id="9" name="TextBox 8"/>
          <p:cNvSpPr txBox="1"/>
          <p:nvPr/>
        </p:nvSpPr>
        <p:spPr>
          <a:xfrm>
            <a:off x="2819400" y="3352800"/>
            <a:ext cx="1019703" cy="338554"/>
          </a:xfrm>
          <a:prstGeom prst="rect">
            <a:avLst/>
          </a:prstGeom>
          <a:noFill/>
        </p:spPr>
        <p:txBody>
          <a:bodyPr wrap="none" rtlCol="0">
            <a:spAutoFit/>
          </a:bodyPr>
          <a:lstStyle/>
          <a:p>
            <a:r>
              <a:rPr lang="en-US" sz="1600" dirty="0" smtClean="0">
                <a:solidFill>
                  <a:srgbClr val="C00000"/>
                </a:solidFill>
              </a:rPr>
              <a:t>(log scale)</a:t>
            </a:r>
            <a:endParaRPr lang="en-US" sz="1600"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4"/>
          <p:cNvPicPr>
            <a:picLocks noGrp="1" noChangeAspect="1" noChangeArrowheads="1"/>
          </p:cNvPicPr>
          <p:nvPr>
            <p:ph idx="1"/>
          </p:nvPr>
        </p:nvPicPr>
        <p:blipFill>
          <a:blip r:embed="rId2" cstate="print"/>
          <a:srcRect/>
          <a:stretch>
            <a:fillRect/>
          </a:stretch>
        </p:blipFill>
        <p:spPr>
          <a:xfrm>
            <a:off x="304800" y="2667000"/>
            <a:ext cx="3810000" cy="3322638"/>
          </a:xfrm>
          <a:noFill/>
        </p:spPr>
      </p:pic>
      <p:sp>
        <p:nvSpPr>
          <p:cNvPr id="10247" name="Text Box 8"/>
          <p:cNvSpPr txBox="1">
            <a:spLocks noChangeArrowheads="1"/>
          </p:cNvSpPr>
          <p:nvPr/>
        </p:nvSpPr>
        <p:spPr bwMode="auto">
          <a:xfrm>
            <a:off x="1219200" y="6248400"/>
            <a:ext cx="4191000" cy="366713"/>
          </a:xfrm>
          <a:prstGeom prst="rect">
            <a:avLst/>
          </a:prstGeom>
          <a:noFill/>
          <a:ln w="9525">
            <a:noFill/>
            <a:miter lim="800000"/>
            <a:headEnd/>
            <a:tailEnd/>
          </a:ln>
        </p:spPr>
        <p:txBody>
          <a:bodyPr>
            <a:spAutoFit/>
          </a:bodyPr>
          <a:lstStyle/>
          <a:p>
            <a:pPr eaLnBrk="1" hangingPunct="1">
              <a:spcBef>
                <a:spcPct val="50000"/>
              </a:spcBef>
            </a:pPr>
            <a:endParaRPr lang="en-US" b="0" baseline="0">
              <a:latin typeface="Arial" charset="0"/>
            </a:endParaRPr>
          </a:p>
        </p:txBody>
      </p:sp>
      <p:sp>
        <p:nvSpPr>
          <p:cNvPr id="10249" name="Text Box 10"/>
          <p:cNvSpPr txBox="1">
            <a:spLocks noChangeArrowheads="1"/>
          </p:cNvSpPr>
          <p:nvPr/>
        </p:nvSpPr>
        <p:spPr bwMode="auto">
          <a:xfrm>
            <a:off x="2133600" y="3429000"/>
            <a:ext cx="1066800" cy="366713"/>
          </a:xfrm>
          <a:prstGeom prst="rect">
            <a:avLst/>
          </a:prstGeom>
          <a:noFill/>
          <a:ln w="9525">
            <a:noFill/>
            <a:miter lim="800000"/>
            <a:headEnd/>
            <a:tailEnd/>
          </a:ln>
        </p:spPr>
        <p:txBody>
          <a:bodyPr>
            <a:spAutoFit/>
          </a:bodyPr>
          <a:lstStyle/>
          <a:p>
            <a:pPr>
              <a:spcBef>
                <a:spcPct val="50000"/>
              </a:spcBef>
            </a:pPr>
            <a:r>
              <a:rPr lang="en-US" b="0" baseline="0" dirty="0"/>
              <a:t>60</a:t>
            </a:r>
            <a:r>
              <a:rPr lang="en-US" b="0" baseline="30000" dirty="0"/>
              <a:t>o</a:t>
            </a:r>
            <a:r>
              <a:rPr lang="en-US" b="0" baseline="0" dirty="0"/>
              <a:t> – 70</a:t>
            </a:r>
            <a:r>
              <a:rPr lang="en-US" b="0" baseline="30000" dirty="0"/>
              <a:t>o</a:t>
            </a:r>
            <a:endParaRPr lang="en-US" b="0" baseline="0" dirty="0"/>
          </a:p>
        </p:txBody>
      </p:sp>
      <p:sp>
        <p:nvSpPr>
          <p:cNvPr id="11" name="Text Box 8"/>
          <p:cNvSpPr txBox="1">
            <a:spLocks noChangeArrowheads="1"/>
          </p:cNvSpPr>
          <p:nvPr/>
        </p:nvSpPr>
        <p:spPr bwMode="auto">
          <a:xfrm>
            <a:off x="4038600" y="685800"/>
            <a:ext cx="4724400" cy="1277273"/>
          </a:xfrm>
          <a:prstGeom prst="rect">
            <a:avLst/>
          </a:prstGeom>
          <a:noFill/>
          <a:ln w="9525">
            <a:noFill/>
            <a:miter lim="800000"/>
            <a:headEnd/>
            <a:tailEnd/>
          </a:ln>
        </p:spPr>
        <p:txBody>
          <a:bodyPr wrap="square">
            <a:spAutoFit/>
          </a:bodyPr>
          <a:lstStyle/>
          <a:p>
            <a:pPr>
              <a:spcAft>
                <a:spcPts val="600"/>
              </a:spcAft>
            </a:pPr>
            <a:r>
              <a:rPr lang="en-US" altLang="zh-CN" b="0" dirty="0">
                <a:solidFill>
                  <a:srgbClr val="0033CC"/>
                </a:solidFill>
              </a:rPr>
              <a:t>The yield increases as (</a:t>
            </a:r>
            <a:r>
              <a:rPr lang="en-US" altLang="zh-CN" b="0" dirty="0" err="1">
                <a:solidFill>
                  <a:srgbClr val="0033CC"/>
                </a:solidFill>
              </a:rPr>
              <a:t>cos</a:t>
            </a:r>
            <a:r>
              <a:rPr lang="el-GR" altLang="zh-CN" b="0" dirty="0">
                <a:solidFill>
                  <a:srgbClr val="0033CC"/>
                </a:solidFill>
                <a:cs typeface="Times New Roman" pitchFamily="18" charset="0"/>
                <a:sym typeface="Symbol" pitchFamily="18" charset="2"/>
              </a:rPr>
              <a:t></a:t>
            </a:r>
            <a:r>
              <a:rPr lang="en-US" altLang="zh-CN" b="0" dirty="0">
                <a:solidFill>
                  <a:srgbClr val="0033CC"/>
                </a:solidFill>
              </a:rPr>
              <a:t>)</a:t>
            </a:r>
            <a:r>
              <a:rPr lang="en-US" altLang="zh-CN" b="0" baseline="30000" dirty="0">
                <a:solidFill>
                  <a:srgbClr val="0033CC"/>
                </a:solidFill>
              </a:rPr>
              <a:t>-1</a:t>
            </a:r>
            <a:r>
              <a:rPr lang="en-US" altLang="zh-CN" b="0" dirty="0">
                <a:solidFill>
                  <a:srgbClr val="0033CC"/>
                </a:solidFill>
              </a:rPr>
              <a:t> with increasing obliqueness (</a:t>
            </a:r>
            <a:r>
              <a:rPr lang="el-GR" altLang="zh-CN" b="0" dirty="0">
                <a:solidFill>
                  <a:srgbClr val="0033CC"/>
                </a:solidFill>
                <a:sym typeface="Symbol" pitchFamily="18" charset="2"/>
              </a:rPr>
              <a:t></a:t>
            </a:r>
            <a:r>
              <a:rPr lang="en-US" altLang="zh-CN" b="0" dirty="0">
                <a:solidFill>
                  <a:srgbClr val="0033CC"/>
                </a:solidFill>
              </a:rPr>
              <a:t>) of the incident </a:t>
            </a:r>
            <a:r>
              <a:rPr lang="en-US" altLang="zh-CN" b="0" dirty="0" smtClean="0">
                <a:solidFill>
                  <a:srgbClr val="0033CC"/>
                </a:solidFill>
              </a:rPr>
              <a:t>ions.</a:t>
            </a:r>
          </a:p>
          <a:p>
            <a:pPr>
              <a:spcAft>
                <a:spcPts val="600"/>
              </a:spcAft>
            </a:pPr>
            <a:r>
              <a:rPr lang="en-US" altLang="zh-CN" b="0" dirty="0" smtClean="0">
                <a:solidFill>
                  <a:srgbClr val="0033CC"/>
                </a:solidFill>
              </a:rPr>
              <a:t>However</a:t>
            </a:r>
            <a:r>
              <a:rPr lang="en-US" altLang="zh-CN" b="0" dirty="0">
                <a:solidFill>
                  <a:srgbClr val="0033CC"/>
                </a:solidFill>
              </a:rPr>
              <a:t>, at large angles of incidence the surface penetration effect decrease the yield drastically.</a:t>
            </a:r>
          </a:p>
        </p:txBody>
      </p:sp>
      <p:cxnSp>
        <p:nvCxnSpPr>
          <p:cNvPr id="12" name="Straight Connector 11"/>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933551" y="0"/>
            <a:ext cx="7448449" cy="523220"/>
          </a:xfrm>
          <a:prstGeom prst="rect">
            <a:avLst/>
          </a:prstGeom>
        </p:spPr>
        <p:txBody>
          <a:bodyPr wrap="none">
            <a:spAutoFit/>
          </a:bodyPr>
          <a:lstStyle/>
          <a:p>
            <a:r>
              <a:rPr lang="en-US" altLang="zh-TW" sz="2800" dirty="0" smtClean="0">
                <a:solidFill>
                  <a:srgbClr val="0033CC"/>
                </a:solidFill>
              </a:rPr>
              <a:t>Dependence of sputter yield on ion incident angle</a:t>
            </a:r>
            <a:endParaRPr lang="en-US" sz="2800" dirty="0">
              <a:solidFill>
                <a:srgbClr val="0033CC"/>
              </a:solidFill>
            </a:endParaRPr>
          </a:p>
        </p:txBody>
      </p:sp>
      <p:pic>
        <p:nvPicPr>
          <p:cNvPr id="119809" name="Picture 1"/>
          <p:cNvPicPr>
            <a:picLocks noChangeAspect="1" noChangeArrowheads="1"/>
          </p:cNvPicPr>
          <p:nvPr/>
        </p:nvPicPr>
        <p:blipFill>
          <a:blip r:embed="rId3" cstate="print"/>
          <a:srcRect/>
          <a:stretch>
            <a:fillRect/>
          </a:stretch>
        </p:blipFill>
        <p:spPr bwMode="auto">
          <a:xfrm>
            <a:off x="685800" y="762000"/>
            <a:ext cx="2657475" cy="1438275"/>
          </a:xfrm>
          <a:prstGeom prst="rect">
            <a:avLst/>
          </a:prstGeom>
          <a:noFill/>
          <a:ln w="9525">
            <a:noFill/>
            <a:miter lim="800000"/>
            <a:headEnd/>
            <a:tailEnd/>
          </a:ln>
        </p:spPr>
      </p:pic>
      <p:pic>
        <p:nvPicPr>
          <p:cNvPr id="119810" name="Picture 2"/>
          <p:cNvPicPr>
            <a:picLocks noChangeAspect="1" noChangeArrowheads="1"/>
          </p:cNvPicPr>
          <p:nvPr/>
        </p:nvPicPr>
        <p:blipFill>
          <a:blip r:embed="rId4" cstate="print"/>
          <a:srcRect/>
          <a:stretch>
            <a:fillRect/>
          </a:stretch>
        </p:blipFill>
        <p:spPr bwMode="auto">
          <a:xfrm>
            <a:off x="4267200" y="1981200"/>
            <a:ext cx="4152900" cy="4781550"/>
          </a:xfrm>
          <a:prstGeom prst="rect">
            <a:avLst/>
          </a:prstGeom>
          <a:noFill/>
          <a:ln w="9525">
            <a:noFill/>
            <a:miter lim="800000"/>
            <a:headEnd/>
            <a:tailEnd/>
          </a:ln>
        </p:spPr>
      </p:pic>
      <p:sp>
        <p:nvSpPr>
          <p:cNvPr id="16" name="TextBox 15"/>
          <p:cNvSpPr txBox="1"/>
          <p:nvPr/>
        </p:nvSpPr>
        <p:spPr>
          <a:xfrm>
            <a:off x="5105400" y="5373469"/>
            <a:ext cx="2087623" cy="646331"/>
          </a:xfrm>
          <a:prstGeom prst="rect">
            <a:avLst/>
          </a:prstGeom>
          <a:noFill/>
        </p:spPr>
        <p:txBody>
          <a:bodyPr wrap="none" rtlCol="0">
            <a:spAutoFit/>
          </a:bodyPr>
          <a:lstStyle/>
          <a:p>
            <a:r>
              <a:rPr lang="en-US" dirty="0" smtClean="0">
                <a:solidFill>
                  <a:srgbClr val="0033CC"/>
                </a:solidFill>
              </a:rPr>
              <a:t>Why Au is different?</a:t>
            </a:r>
          </a:p>
          <a:p>
            <a:r>
              <a:rPr lang="en-US" dirty="0" smtClean="0">
                <a:solidFill>
                  <a:srgbClr val="0033CC"/>
                </a:solidFill>
              </a:rPr>
              <a:t>(rough)</a:t>
            </a:r>
            <a:endParaRPr lang="en-US" dirty="0">
              <a:solidFill>
                <a:srgbClr val="0033CC"/>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7467600" cy="1000274"/>
          </a:xfrm>
          <a:prstGeom prst="rect">
            <a:avLst/>
          </a:prstGeom>
        </p:spPr>
        <p:txBody>
          <a:bodyPr wrap="square">
            <a:spAutoFit/>
          </a:bodyPr>
          <a:lstStyle/>
          <a:p>
            <a:pPr>
              <a:spcAft>
                <a:spcPts val="600"/>
              </a:spcAft>
            </a:pPr>
            <a:r>
              <a:rPr lang="en-US" dirty="0" smtClean="0">
                <a:solidFill>
                  <a:srgbClr val="0033CC"/>
                </a:solidFill>
              </a:rPr>
              <a:t>Sputter increases with ion mass.</a:t>
            </a:r>
          </a:p>
          <a:p>
            <a:pPr>
              <a:spcAft>
                <a:spcPts val="600"/>
              </a:spcAft>
            </a:pPr>
            <a:r>
              <a:rPr lang="en-US" dirty="0" smtClean="0">
                <a:solidFill>
                  <a:srgbClr val="0033CC"/>
                </a:solidFill>
              </a:rPr>
              <a:t>Sputter yield is a maximum for ions with full valence shells: noble gasses such as </a:t>
            </a:r>
            <a:r>
              <a:rPr lang="en-US" dirty="0" err="1" smtClean="0">
                <a:solidFill>
                  <a:srgbClr val="0033CC"/>
                </a:solidFill>
              </a:rPr>
              <a:t>Ar</a:t>
            </a:r>
            <a:r>
              <a:rPr lang="en-US" dirty="0" smtClean="0">
                <a:solidFill>
                  <a:srgbClr val="0033CC"/>
                </a:solidFill>
              </a:rPr>
              <a:t>, Kr, </a:t>
            </a:r>
            <a:r>
              <a:rPr lang="en-US" dirty="0" err="1" smtClean="0">
                <a:solidFill>
                  <a:srgbClr val="0033CC"/>
                </a:solidFill>
              </a:rPr>
              <a:t>Xe</a:t>
            </a:r>
            <a:r>
              <a:rPr lang="en-US" dirty="0" smtClean="0">
                <a:solidFill>
                  <a:srgbClr val="0033CC"/>
                </a:solidFill>
              </a:rPr>
              <a:t> have large yields.</a:t>
            </a:r>
            <a:endParaRPr lang="en-US"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524000" y="0"/>
            <a:ext cx="6140527" cy="523220"/>
          </a:xfrm>
          <a:prstGeom prst="rect">
            <a:avLst/>
          </a:prstGeom>
        </p:spPr>
        <p:txBody>
          <a:bodyPr wrap="none">
            <a:spAutoFit/>
          </a:bodyPr>
          <a:lstStyle/>
          <a:p>
            <a:r>
              <a:rPr lang="en-US" altLang="zh-TW" sz="2800" dirty="0" smtClean="0">
                <a:solidFill>
                  <a:srgbClr val="0033CC"/>
                </a:solidFill>
              </a:rPr>
              <a:t>Dependence of sputter yield on ion mass</a:t>
            </a:r>
            <a:endParaRPr lang="en-US" sz="2800" dirty="0">
              <a:solidFill>
                <a:srgbClr val="0033CC"/>
              </a:solidFill>
            </a:endParaRPr>
          </a:p>
        </p:txBody>
      </p:sp>
      <p:grpSp>
        <p:nvGrpSpPr>
          <p:cNvPr id="10" name="Group 9"/>
          <p:cNvGrpSpPr/>
          <p:nvPr/>
        </p:nvGrpSpPr>
        <p:grpSpPr>
          <a:xfrm>
            <a:off x="533400" y="1753876"/>
            <a:ext cx="8382000" cy="4799324"/>
            <a:chOff x="533400" y="1753876"/>
            <a:chExt cx="8382000" cy="4799324"/>
          </a:xfrm>
        </p:grpSpPr>
        <p:pic>
          <p:nvPicPr>
            <p:cNvPr id="274434" name="Picture 2"/>
            <p:cNvPicPr>
              <a:picLocks noChangeAspect="1" noChangeArrowheads="1"/>
            </p:cNvPicPr>
            <p:nvPr/>
          </p:nvPicPr>
          <p:blipFill>
            <a:blip r:embed="rId2" cstate="print"/>
            <a:srcRect/>
            <a:stretch>
              <a:fillRect/>
            </a:stretch>
          </p:blipFill>
          <p:spPr bwMode="auto">
            <a:xfrm>
              <a:off x="533400" y="1753876"/>
              <a:ext cx="8382000" cy="4799324"/>
            </a:xfrm>
            <a:prstGeom prst="rect">
              <a:avLst/>
            </a:prstGeom>
            <a:noFill/>
            <a:ln w="9525">
              <a:noFill/>
              <a:miter lim="800000"/>
              <a:headEnd/>
              <a:tailEnd/>
            </a:ln>
          </p:spPr>
        </p:pic>
        <p:cxnSp>
          <p:nvCxnSpPr>
            <p:cNvPr id="8" name="Straight Arrow Connector 7"/>
            <p:cNvCxnSpPr/>
            <p:nvPr/>
          </p:nvCxnSpPr>
          <p:spPr>
            <a:xfrm rot="5400000">
              <a:off x="2149200" y="4799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4191000"/>
              <a:ext cx="397866" cy="369332"/>
            </a:xfrm>
            <a:prstGeom prst="rect">
              <a:avLst/>
            </a:prstGeom>
            <a:noFill/>
          </p:spPr>
          <p:txBody>
            <a:bodyPr wrap="none" rtlCol="0">
              <a:spAutoFit/>
            </a:bodyPr>
            <a:lstStyle/>
            <a:p>
              <a:r>
                <a:rPr lang="en-US" dirty="0" err="1" smtClean="0"/>
                <a:t>Ar</a:t>
              </a:r>
              <a:endParaRPr lang="en-US" dirty="0"/>
            </a:p>
          </p:txBody>
        </p:sp>
      </p:grpSp>
      <p:sp>
        <p:nvSpPr>
          <p:cNvPr id="11" name="TextBox 10"/>
          <p:cNvSpPr txBox="1"/>
          <p:nvPr/>
        </p:nvSpPr>
        <p:spPr>
          <a:xfrm>
            <a:off x="1295400" y="1981200"/>
            <a:ext cx="5710666" cy="369332"/>
          </a:xfrm>
          <a:prstGeom prst="rect">
            <a:avLst/>
          </a:prstGeom>
          <a:noFill/>
        </p:spPr>
        <p:txBody>
          <a:bodyPr wrap="none" rtlCol="0">
            <a:spAutoFit/>
          </a:bodyPr>
          <a:lstStyle/>
          <a:p>
            <a:r>
              <a:rPr lang="en-US" dirty="0" smtClean="0"/>
              <a:t>Sputter rate for Ag is higher than Cu, and Cu higher than Ta</a:t>
            </a:r>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798320" y="708709"/>
            <a:ext cx="5669280" cy="5996891"/>
            <a:chOff x="1371600" y="1403391"/>
            <a:chExt cx="4724400" cy="4997409"/>
          </a:xfrm>
        </p:grpSpPr>
        <p:pic>
          <p:nvPicPr>
            <p:cNvPr id="116737" name="Picture 1"/>
            <p:cNvPicPr>
              <a:picLocks noChangeAspect="1" noChangeArrowheads="1"/>
            </p:cNvPicPr>
            <p:nvPr/>
          </p:nvPicPr>
          <p:blipFill>
            <a:blip r:embed="rId2" cstate="print"/>
            <a:srcRect/>
            <a:stretch>
              <a:fillRect/>
            </a:stretch>
          </p:blipFill>
          <p:spPr bwMode="auto">
            <a:xfrm>
              <a:off x="1371600" y="1403391"/>
              <a:ext cx="4724400" cy="2605802"/>
            </a:xfrm>
            <a:prstGeom prst="rect">
              <a:avLst/>
            </a:prstGeom>
            <a:noFill/>
            <a:ln w="9525">
              <a:noFill/>
              <a:miter lim="800000"/>
              <a:headEnd/>
              <a:tailEnd/>
            </a:ln>
          </p:spPr>
        </p:pic>
        <p:pic>
          <p:nvPicPr>
            <p:cNvPr id="116738" name="Picture 2"/>
            <p:cNvPicPr>
              <a:picLocks noChangeAspect="1" noChangeArrowheads="1"/>
            </p:cNvPicPr>
            <p:nvPr/>
          </p:nvPicPr>
          <p:blipFill>
            <a:blip r:embed="rId3" cstate="print"/>
            <a:srcRect/>
            <a:stretch>
              <a:fillRect/>
            </a:stretch>
          </p:blipFill>
          <p:spPr bwMode="auto">
            <a:xfrm>
              <a:off x="1404908" y="4038600"/>
              <a:ext cx="4538692" cy="2362200"/>
            </a:xfrm>
            <a:prstGeom prst="rect">
              <a:avLst/>
            </a:prstGeom>
            <a:noFill/>
            <a:ln w="9525">
              <a:noFill/>
              <a:miter lim="800000"/>
              <a:headEnd/>
              <a:tailEnd/>
            </a:ln>
          </p:spPr>
        </p:pic>
      </p:gr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009235" y="76200"/>
            <a:ext cx="5229765" cy="523220"/>
          </a:xfrm>
          <a:prstGeom prst="rect">
            <a:avLst/>
          </a:prstGeom>
        </p:spPr>
        <p:txBody>
          <a:bodyPr wrap="none">
            <a:spAutoFit/>
          </a:bodyPr>
          <a:lstStyle/>
          <a:p>
            <a:r>
              <a:rPr lang="en-US" altLang="zh-TW" sz="2800" dirty="0" smtClean="0">
                <a:solidFill>
                  <a:srgbClr val="0033CC"/>
                </a:solidFill>
              </a:rPr>
              <a:t>Sputter yield </a:t>
            </a:r>
            <a:r>
              <a:rPr lang="en-US" sz="2800" dirty="0" smtClean="0">
                <a:solidFill>
                  <a:srgbClr val="0033CC"/>
                </a:solidFill>
              </a:rPr>
              <a:t>of elements at 500eV</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735" y="152400"/>
            <a:ext cx="7871065" cy="523220"/>
          </a:xfrm>
          <a:prstGeom prst="rect">
            <a:avLst/>
          </a:prstGeom>
          <a:noFill/>
        </p:spPr>
        <p:txBody>
          <a:bodyPr wrap="none" rtlCol="0">
            <a:spAutoFit/>
          </a:bodyPr>
          <a:lstStyle/>
          <a:p>
            <a:r>
              <a:rPr lang="en-US" sz="2800" dirty="0" smtClean="0">
                <a:solidFill>
                  <a:srgbClr val="0033CC"/>
                </a:solidFill>
              </a:rPr>
              <a:t>Dependence of deposition rate on chamber pressure</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457200" y="914400"/>
            <a:ext cx="8305800" cy="5370701"/>
          </a:xfrm>
          <a:prstGeom prst="rect">
            <a:avLst/>
          </a:prstGeom>
          <a:noFill/>
        </p:spPr>
        <p:txBody>
          <a:bodyPr wrap="square" rtlCol="0">
            <a:spAutoFit/>
          </a:bodyPr>
          <a:lstStyle/>
          <a:p>
            <a:pPr>
              <a:spcAft>
                <a:spcPts val="600"/>
              </a:spcAft>
            </a:pPr>
            <a:r>
              <a:rPr lang="en-US" dirty="0" smtClean="0">
                <a:solidFill>
                  <a:srgbClr val="C00000"/>
                </a:solidFill>
              </a:rPr>
              <a:t>Higher chamber pressure:</a:t>
            </a:r>
          </a:p>
          <a:p>
            <a:pPr>
              <a:spcAft>
                <a:spcPts val="600"/>
              </a:spcAft>
            </a:pPr>
            <a:r>
              <a:rPr lang="en-US" dirty="0" smtClean="0">
                <a:solidFill>
                  <a:srgbClr val="0033CC"/>
                </a:solidFill>
              </a:rPr>
              <a:t>Mean-free path of an atom </a:t>
            </a:r>
            <a:r>
              <a:rPr lang="en-US" dirty="0" smtClean="0">
                <a:solidFill>
                  <a:srgbClr val="0033CC"/>
                </a:solidFill>
                <a:sym typeface="Symbol"/>
              </a:rPr>
              <a:t>=4.810</a:t>
            </a:r>
            <a:r>
              <a:rPr lang="en-US" baseline="30000" dirty="0" smtClean="0">
                <a:solidFill>
                  <a:srgbClr val="0033CC"/>
                </a:solidFill>
                <a:sym typeface="Symbol"/>
              </a:rPr>
              <a:t>-3</a:t>
            </a:r>
            <a:r>
              <a:rPr lang="en-US" dirty="0" smtClean="0">
                <a:solidFill>
                  <a:srgbClr val="0033CC"/>
                </a:solidFill>
                <a:sym typeface="Symbol"/>
              </a:rPr>
              <a:t>/P(</a:t>
            </a:r>
            <a:r>
              <a:rPr lang="en-US" dirty="0" err="1" smtClean="0">
                <a:solidFill>
                  <a:srgbClr val="0033CC"/>
                </a:solidFill>
                <a:sym typeface="Symbol"/>
              </a:rPr>
              <a:t>torr</a:t>
            </a:r>
            <a:r>
              <a:rPr lang="en-US" dirty="0" smtClean="0">
                <a:solidFill>
                  <a:srgbClr val="0033CC"/>
                </a:solidFill>
                <a:sym typeface="Symbol"/>
              </a:rPr>
              <a:t>)  (cm). E.g. 0.1cm for P=50mTorr.</a:t>
            </a:r>
          </a:p>
          <a:p>
            <a:pPr>
              <a:spcAft>
                <a:spcPts val="600"/>
              </a:spcAft>
            </a:pPr>
            <a:r>
              <a:rPr lang="en-US" dirty="0" smtClean="0">
                <a:solidFill>
                  <a:srgbClr val="0033CC"/>
                </a:solidFill>
                <a:sym typeface="Symbol"/>
              </a:rPr>
              <a:t>Therefore, as typically target-substrate separation is many cm, sputtered atoms have to go through tens of collisions before reaching the substrate.</a:t>
            </a:r>
          </a:p>
          <a:p>
            <a:pPr>
              <a:spcAft>
                <a:spcPts val="600"/>
              </a:spcAft>
            </a:pPr>
            <a:r>
              <a:rPr lang="en-US" dirty="0" smtClean="0">
                <a:solidFill>
                  <a:srgbClr val="0033CC"/>
                </a:solidFill>
                <a:sym typeface="Symbol"/>
              </a:rPr>
              <a:t>This reduces deposition rate – considerable materials are deposited onto chamber walls.</a:t>
            </a:r>
          </a:p>
          <a:p>
            <a:pPr>
              <a:spcAft>
                <a:spcPts val="600"/>
              </a:spcAft>
            </a:pPr>
            <a:r>
              <a:rPr lang="en-US" dirty="0" smtClean="0">
                <a:solidFill>
                  <a:srgbClr val="0033CC"/>
                </a:solidFill>
                <a:sym typeface="Symbol"/>
              </a:rPr>
              <a:t>Too many collisions also prevent ionization (reduce ion density and deposition rate).</a:t>
            </a:r>
          </a:p>
          <a:p>
            <a:pPr>
              <a:spcAft>
                <a:spcPts val="600"/>
              </a:spcAft>
            </a:pPr>
            <a:endParaRPr lang="en-US" dirty="0" smtClean="0">
              <a:solidFill>
                <a:srgbClr val="C00000"/>
              </a:solidFill>
              <a:sym typeface="Symbol"/>
            </a:endParaRPr>
          </a:p>
          <a:p>
            <a:pPr>
              <a:spcAft>
                <a:spcPts val="600"/>
              </a:spcAft>
            </a:pPr>
            <a:r>
              <a:rPr lang="en-US" dirty="0" smtClean="0">
                <a:solidFill>
                  <a:srgbClr val="C00000"/>
                </a:solidFill>
                <a:sym typeface="Symbol"/>
              </a:rPr>
              <a:t>Lower chamber pressure:</a:t>
            </a:r>
          </a:p>
          <a:p>
            <a:pPr>
              <a:spcAft>
                <a:spcPts val="600"/>
              </a:spcAft>
            </a:pPr>
            <a:r>
              <a:rPr lang="en-US" dirty="0" smtClean="0">
                <a:solidFill>
                  <a:srgbClr val="0033CC"/>
                </a:solidFill>
                <a:sym typeface="Symbol"/>
              </a:rPr>
              <a:t>(For same power) higher ion energy that increases sputter yield/deposition rate.</a:t>
            </a:r>
          </a:p>
          <a:p>
            <a:pPr>
              <a:spcAft>
                <a:spcPts val="600"/>
              </a:spcAft>
            </a:pPr>
            <a:r>
              <a:rPr lang="en-US" dirty="0" smtClean="0">
                <a:solidFill>
                  <a:srgbClr val="0033CC"/>
                </a:solidFill>
                <a:sym typeface="Symbol"/>
              </a:rPr>
              <a:t>But fewer </a:t>
            </a:r>
            <a:r>
              <a:rPr lang="en-US" dirty="0" err="1" smtClean="0">
                <a:solidFill>
                  <a:srgbClr val="0033CC"/>
                </a:solidFill>
                <a:sym typeface="Symbol"/>
              </a:rPr>
              <a:t>Ar</a:t>
            </a:r>
            <a:r>
              <a:rPr lang="en-US" dirty="0" smtClean="0">
                <a:solidFill>
                  <a:srgbClr val="0033CC"/>
                </a:solidFill>
                <a:sym typeface="Symbol"/>
              </a:rPr>
              <a:t> ions to bombard the target for deposition, which reduces deposition rate.</a:t>
            </a:r>
          </a:p>
          <a:p>
            <a:pPr>
              <a:spcAft>
                <a:spcPts val="600"/>
              </a:spcAft>
            </a:pPr>
            <a:endParaRPr lang="en-US" dirty="0" smtClean="0">
              <a:solidFill>
                <a:srgbClr val="C00000"/>
              </a:solidFill>
              <a:sym typeface="Symbol"/>
            </a:endParaRPr>
          </a:p>
          <a:p>
            <a:pPr>
              <a:spcAft>
                <a:spcPts val="600"/>
              </a:spcAft>
            </a:pPr>
            <a:r>
              <a:rPr lang="en-US" dirty="0" smtClean="0">
                <a:solidFill>
                  <a:srgbClr val="C00000"/>
                </a:solidFill>
                <a:sym typeface="Symbol"/>
              </a:rPr>
              <a:t>Therefore</a:t>
            </a:r>
            <a:r>
              <a:rPr lang="en-US" dirty="0" smtClean="0">
                <a:solidFill>
                  <a:srgbClr val="0033CC"/>
                </a:solidFill>
                <a:sym typeface="Symbol"/>
              </a:rPr>
              <a:t>, there exist an optimum pressure (provided that such a pressure can sustain the plasma) for maximum deposition rate.</a:t>
            </a:r>
          </a:p>
          <a:p>
            <a:pPr>
              <a:spcAft>
                <a:spcPts val="600"/>
              </a:spcAft>
            </a:pPr>
            <a:r>
              <a:rPr lang="en-US" dirty="0" smtClean="0">
                <a:solidFill>
                  <a:srgbClr val="0033CC"/>
                </a:solidFill>
                <a:sym typeface="Symbol"/>
              </a:rPr>
              <a:t>This optimum pressure depends on target-substrate configurations (their separation, target/substrate size…).</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735" y="0"/>
            <a:ext cx="7871065" cy="523220"/>
          </a:xfrm>
          <a:prstGeom prst="rect">
            <a:avLst/>
          </a:prstGeom>
          <a:noFill/>
        </p:spPr>
        <p:txBody>
          <a:bodyPr wrap="none" rtlCol="0">
            <a:spAutoFit/>
          </a:bodyPr>
          <a:lstStyle/>
          <a:p>
            <a:r>
              <a:rPr lang="en-US" sz="2800" dirty="0" smtClean="0">
                <a:solidFill>
                  <a:srgbClr val="0033CC"/>
                </a:solidFill>
              </a:rPr>
              <a:t>Dependence of deposition rate on chamber pressure</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5334000" y="5181600"/>
            <a:ext cx="3505200" cy="923330"/>
          </a:xfrm>
          <a:prstGeom prst="rect">
            <a:avLst/>
          </a:prstGeom>
          <a:noFill/>
        </p:spPr>
        <p:txBody>
          <a:bodyPr wrap="square" rtlCol="0">
            <a:spAutoFit/>
          </a:bodyPr>
          <a:lstStyle/>
          <a:p>
            <a:r>
              <a:rPr lang="en-US" dirty="0" smtClean="0">
                <a:solidFill>
                  <a:srgbClr val="0033CC"/>
                </a:solidFill>
              </a:rPr>
              <a:t>Figure 3-18 Influence of working pressure and current on deposition rate for non-magnetron sputtering.</a:t>
            </a:r>
            <a:endParaRPr lang="en-US" dirty="0">
              <a:solidFill>
                <a:srgbClr val="0033CC"/>
              </a:solidFill>
            </a:endParaRPr>
          </a:p>
        </p:txBody>
      </p:sp>
      <p:grpSp>
        <p:nvGrpSpPr>
          <p:cNvPr id="27" name="Group 26"/>
          <p:cNvGrpSpPr/>
          <p:nvPr/>
        </p:nvGrpSpPr>
        <p:grpSpPr>
          <a:xfrm>
            <a:off x="100155" y="685800"/>
            <a:ext cx="4624245" cy="5483662"/>
            <a:chOff x="100155" y="1002268"/>
            <a:chExt cx="4624245" cy="5483662"/>
          </a:xfrm>
        </p:grpSpPr>
        <p:pic>
          <p:nvPicPr>
            <p:cNvPr id="4" name="Picture 2"/>
            <p:cNvPicPr>
              <a:picLocks noChangeAspect="1" noChangeArrowheads="1"/>
            </p:cNvPicPr>
            <p:nvPr/>
          </p:nvPicPr>
          <p:blipFill>
            <a:blip r:embed="rId2" cstate="print"/>
            <a:srcRect/>
            <a:stretch>
              <a:fillRect/>
            </a:stretch>
          </p:blipFill>
          <p:spPr bwMode="auto">
            <a:xfrm>
              <a:off x="152400" y="2590800"/>
              <a:ext cx="4570699" cy="2819400"/>
            </a:xfrm>
            <a:prstGeom prst="rect">
              <a:avLst/>
            </a:prstGeom>
            <a:noFill/>
            <a:ln w="9525">
              <a:noFill/>
              <a:miter lim="800000"/>
              <a:headEnd/>
              <a:tailEnd/>
            </a:ln>
          </p:spPr>
        </p:pic>
        <p:cxnSp>
          <p:nvCxnSpPr>
            <p:cNvPr id="12" name="Straight Arrow Connector 11"/>
            <p:cNvCxnSpPr/>
            <p:nvPr/>
          </p:nvCxnSpPr>
          <p:spPr>
            <a:xfrm rot="16200000" flipV="1">
              <a:off x="38100" y="1943100"/>
              <a:ext cx="2209800" cy="1066800"/>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155" y="1002268"/>
              <a:ext cx="2795445" cy="369332"/>
            </a:xfrm>
            <a:prstGeom prst="rect">
              <a:avLst/>
            </a:prstGeom>
            <a:noFill/>
          </p:spPr>
          <p:txBody>
            <a:bodyPr wrap="none" rtlCol="0">
              <a:spAutoFit/>
            </a:bodyPr>
            <a:lstStyle/>
            <a:p>
              <a:r>
                <a:rPr lang="en-US" dirty="0" smtClean="0">
                  <a:solidFill>
                    <a:srgbClr val="0033CC"/>
                  </a:solidFill>
                </a:rPr>
                <a:t>Too few collisions limit yield</a:t>
              </a:r>
              <a:endParaRPr lang="en-US" dirty="0">
                <a:solidFill>
                  <a:srgbClr val="0033CC"/>
                </a:solidFill>
              </a:endParaRPr>
            </a:p>
          </p:txBody>
        </p:sp>
        <p:cxnSp>
          <p:nvCxnSpPr>
            <p:cNvPr id="15" name="Straight Arrow Connector 14"/>
            <p:cNvCxnSpPr>
              <a:endCxn id="18" idx="2"/>
            </p:cNvCxnSpPr>
            <p:nvPr/>
          </p:nvCxnSpPr>
          <p:spPr>
            <a:xfrm rot="5400000" flipH="1" flipV="1">
              <a:off x="2819400" y="2971800"/>
              <a:ext cx="1676400" cy="152400"/>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43200" y="1563469"/>
              <a:ext cx="1981200" cy="646331"/>
            </a:xfrm>
            <a:prstGeom prst="rect">
              <a:avLst/>
            </a:prstGeom>
            <a:noFill/>
          </p:spPr>
          <p:txBody>
            <a:bodyPr wrap="square" rtlCol="0">
              <a:spAutoFit/>
            </a:bodyPr>
            <a:lstStyle/>
            <a:p>
              <a:r>
                <a:rPr lang="en-US" dirty="0" smtClean="0">
                  <a:solidFill>
                    <a:srgbClr val="0033CC"/>
                  </a:solidFill>
                </a:rPr>
                <a:t>Too many collisions prevent ionization</a:t>
              </a:r>
              <a:endParaRPr lang="en-US" dirty="0">
                <a:solidFill>
                  <a:srgbClr val="0033CC"/>
                </a:solidFill>
              </a:endParaRPr>
            </a:p>
          </p:txBody>
        </p:sp>
        <p:cxnSp>
          <p:nvCxnSpPr>
            <p:cNvPr id="20" name="Straight Arrow Connector 19"/>
            <p:cNvCxnSpPr/>
            <p:nvPr/>
          </p:nvCxnSpPr>
          <p:spPr>
            <a:xfrm rot="5400000">
              <a:off x="762000" y="4752000"/>
              <a:ext cx="1524000" cy="152400"/>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 y="5562600"/>
              <a:ext cx="1524000" cy="923330"/>
            </a:xfrm>
            <a:prstGeom prst="rect">
              <a:avLst/>
            </a:prstGeom>
            <a:noFill/>
          </p:spPr>
          <p:txBody>
            <a:bodyPr wrap="square" rtlCol="0">
              <a:spAutoFit/>
            </a:bodyPr>
            <a:lstStyle/>
            <a:p>
              <a:r>
                <a:rPr lang="en-US" dirty="0" smtClean="0">
                  <a:solidFill>
                    <a:srgbClr val="0033CC"/>
                  </a:solidFill>
                </a:rPr>
                <a:t>Plasma not sustained at low pressure</a:t>
              </a:r>
              <a:endParaRPr lang="en-US" dirty="0">
                <a:solidFill>
                  <a:srgbClr val="0033CC"/>
                </a:solidFill>
              </a:endParaRPr>
            </a:p>
          </p:txBody>
        </p:sp>
        <p:cxnSp>
          <p:nvCxnSpPr>
            <p:cNvPr id="24" name="Straight Arrow Connector 23"/>
            <p:cNvCxnSpPr/>
            <p:nvPr/>
          </p:nvCxnSpPr>
          <p:spPr>
            <a:xfrm rot="5400000">
              <a:off x="3384000" y="5299200"/>
              <a:ext cx="789600" cy="1588"/>
            </a:xfrm>
            <a:prstGeom prst="straightConnector1">
              <a:avLst/>
            </a:prstGeom>
            <a:ln>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52800" y="5715000"/>
              <a:ext cx="1219200" cy="646331"/>
            </a:xfrm>
            <a:prstGeom prst="rect">
              <a:avLst/>
            </a:prstGeom>
            <a:noFill/>
          </p:spPr>
          <p:txBody>
            <a:bodyPr wrap="square" rtlCol="0">
              <a:spAutoFit/>
            </a:bodyPr>
            <a:lstStyle/>
            <a:p>
              <a:r>
                <a:rPr lang="en-US" dirty="0" smtClean="0">
                  <a:solidFill>
                    <a:srgbClr val="0033CC"/>
                  </a:solidFill>
                </a:rPr>
                <a:t>Arcing in plasma (?)</a:t>
              </a:r>
              <a:endParaRPr lang="en-US" dirty="0">
                <a:solidFill>
                  <a:srgbClr val="0033CC"/>
                </a:solidFill>
              </a:endParaRPr>
            </a:p>
          </p:txBody>
        </p:sp>
      </p:grpSp>
      <p:grpSp>
        <p:nvGrpSpPr>
          <p:cNvPr id="19" name="Group 18"/>
          <p:cNvGrpSpPr/>
          <p:nvPr/>
        </p:nvGrpSpPr>
        <p:grpSpPr>
          <a:xfrm>
            <a:off x="4720111" y="762000"/>
            <a:ext cx="4252439" cy="4343400"/>
            <a:chOff x="4720111" y="990600"/>
            <a:chExt cx="4252439" cy="4343400"/>
          </a:xfrm>
        </p:grpSpPr>
        <p:pic>
          <p:nvPicPr>
            <p:cNvPr id="165890" name="Picture 2"/>
            <p:cNvPicPr>
              <a:picLocks noChangeAspect="1" noChangeArrowheads="1"/>
            </p:cNvPicPr>
            <p:nvPr/>
          </p:nvPicPr>
          <p:blipFill>
            <a:blip r:embed="rId3" cstate="print"/>
            <a:srcRect/>
            <a:stretch>
              <a:fillRect/>
            </a:stretch>
          </p:blipFill>
          <p:spPr bwMode="auto">
            <a:xfrm>
              <a:off x="4720111" y="990600"/>
              <a:ext cx="4252439" cy="4343400"/>
            </a:xfrm>
            <a:prstGeom prst="rect">
              <a:avLst/>
            </a:prstGeom>
            <a:noFill/>
            <a:ln w="9525">
              <a:noFill/>
              <a:miter lim="800000"/>
              <a:headEnd/>
              <a:tailEnd/>
            </a:ln>
          </p:spPr>
        </p:pic>
        <p:cxnSp>
          <p:nvCxnSpPr>
            <p:cNvPr id="17" name="Straight Arrow Connector 16"/>
            <p:cNvCxnSpPr/>
            <p:nvPr/>
          </p:nvCxnSpPr>
          <p:spPr>
            <a:xfrm rot="5400000" flipH="1" flipV="1">
              <a:off x="7068312" y="3886200"/>
              <a:ext cx="304800" cy="152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0" y="6260068"/>
            <a:ext cx="9134424" cy="369332"/>
          </a:xfrm>
          <a:prstGeom prst="rect">
            <a:avLst/>
          </a:prstGeom>
          <a:noFill/>
        </p:spPr>
        <p:txBody>
          <a:bodyPr wrap="none" rtlCol="0">
            <a:spAutoFit/>
          </a:bodyPr>
          <a:lstStyle/>
          <a:p>
            <a:r>
              <a:rPr lang="en-US" dirty="0" smtClean="0">
                <a:solidFill>
                  <a:srgbClr val="C00000"/>
                </a:solidFill>
              </a:rPr>
              <a:t>For same power P=I</a:t>
            </a:r>
            <a:r>
              <a:rPr lang="en-US" dirty="0" smtClean="0">
                <a:solidFill>
                  <a:srgbClr val="C00000"/>
                </a:solidFill>
                <a:sym typeface="Symbol"/>
              </a:rPr>
              <a:t></a:t>
            </a:r>
            <a:r>
              <a:rPr lang="en-US" dirty="0" smtClean="0">
                <a:solidFill>
                  <a:srgbClr val="C00000"/>
                </a:solidFill>
              </a:rPr>
              <a:t>V=constant, high current (ion number) comes with low voltage (ion energy)</a:t>
            </a:r>
            <a:endParaRPr lang="en-US" dirty="0">
              <a:solidFill>
                <a:srgbClr val="C00000"/>
              </a:solidFill>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6200" y="609600"/>
            <a:ext cx="5075238" cy="315149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257800" y="719201"/>
            <a:ext cx="3810000" cy="3014599"/>
          </a:xfrm>
          <a:prstGeom prst="rect">
            <a:avLst/>
          </a:prstGeom>
          <a:noFill/>
          <a:ln w="9525">
            <a:noFill/>
            <a:miter lim="800000"/>
            <a:headEnd/>
            <a:tailEnd/>
          </a:ln>
        </p:spPr>
      </p:pic>
      <p:sp>
        <p:nvSpPr>
          <p:cNvPr id="17411" name="Text Box 3"/>
          <p:cNvSpPr txBox="1">
            <a:spLocks noChangeArrowheads="1"/>
          </p:cNvSpPr>
          <p:nvPr/>
        </p:nvSpPr>
        <p:spPr bwMode="auto">
          <a:xfrm>
            <a:off x="152400" y="4341674"/>
            <a:ext cx="8763000" cy="1754326"/>
          </a:xfrm>
          <a:prstGeom prst="rect">
            <a:avLst/>
          </a:prstGeom>
          <a:noFill/>
          <a:ln w="9525">
            <a:noFill/>
            <a:miter lim="800000"/>
            <a:headEnd/>
            <a:tailEnd/>
          </a:ln>
        </p:spPr>
        <p:txBody>
          <a:bodyPr wrap="square">
            <a:spAutoFit/>
          </a:bodyPr>
          <a:lstStyle/>
          <a:p>
            <a:pPr marL="174625" indent="-174625">
              <a:buFont typeface="Arial" pitchFamily="34" charset="0"/>
              <a:buChar char="•"/>
            </a:pPr>
            <a:r>
              <a:rPr lang="en-US" dirty="0" smtClean="0">
                <a:solidFill>
                  <a:srgbClr val="0033CC"/>
                </a:solidFill>
              </a:rPr>
              <a:t>Plasma is needed to make the gas conductive, and generated ions can then be accelerated to strike the target.</a:t>
            </a:r>
            <a:endParaRPr lang="en-US" dirty="0">
              <a:solidFill>
                <a:srgbClr val="0033CC"/>
              </a:solidFill>
            </a:endParaRPr>
          </a:p>
          <a:p>
            <a:pPr marL="174625" indent="-174625">
              <a:buFont typeface="Arial" pitchFamily="34" charset="0"/>
              <a:buChar char="•"/>
            </a:pPr>
            <a:r>
              <a:rPr lang="en-US" dirty="0" smtClean="0">
                <a:solidFill>
                  <a:srgbClr val="0033CC"/>
                </a:solidFill>
              </a:rPr>
              <a:t>Higher </a:t>
            </a:r>
            <a:r>
              <a:rPr lang="en-US" dirty="0">
                <a:solidFill>
                  <a:srgbClr val="0033CC"/>
                </a:solidFill>
              </a:rPr>
              <a:t>pressures than </a:t>
            </a:r>
            <a:r>
              <a:rPr lang="en-US" dirty="0" smtClean="0">
                <a:solidFill>
                  <a:srgbClr val="0033CC"/>
                </a:solidFill>
              </a:rPr>
              <a:t>evaporation: </a:t>
            </a:r>
            <a:r>
              <a:rPr lang="en-US" dirty="0">
                <a:solidFill>
                  <a:srgbClr val="0033CC"/>
                </a:solidFill>
              </a:rPr>
              <a:t>1-100 </a:t>
            </a:r>
            <a:r>
              <a:rPr lang="en-US" dirty="0" err="1" smtClean="0">
                <a:solidFill>
                  <a:srgbClr val="0033CC"/>
                </a:solidFill>
              </a:rPr>
              <a:t>mTorr</a:t>
            </a:r>
            <a:r>
              <a:rPr lang="en-US" dirty="0">
                <a:solidFill>
                  <a:srgbClr val="0033CC"/>
                </a:solidFill>
              </a:rPr>
              <a:t>.</a:t>
            </a:r>
          </a:p>
          <a:p>
            <a:pPr marL="174625" indent="-174625">
              <a:buFont typeface="Arial" pitchFamily="34" charset="0"/>
              <a:buChar char="•"/>
            </a:pPr>
            <a:r>
              <a:rPr lang="en-US" dirty="0" smtClean="0">
                <a:solidFill>
                  <a:srgbClr val="0033CC"/>
                </a:solidFill>
              </a:rPr>
              <a:t>Better </a:t>
            </a:r>
            <a:r>
              <a:rPr lang="en-US" dirty="0">
                <a:solidFill>
                  <a:srgbClr val="0033CC"/>
                </a:solidFill>
              </a:rPr>
              <a:t>at depositing alloys and compounds than evaporation.</a:t>
            </a:r>
          </a:p>
          <a:p>
            <a:pPr marL="174625" indent="-174625">
              <a:buFont typeface="Arial" pitchFamily="34" charset="0"/>
              <a:buChar char="•"/>
            </a:pPr>
            <a:r>
              <a:rPr lang="en-US" dirty="0" smtClean="0">
                <a:solidFill>
                  <a:srgbClr val="0033CC"/>
                </a:solidFill>
              </a:rPr>
              <a:t>The </a:t>
            </a:r>
            <a:r>
              <a:rPr lang="en-US" dirty="0">
                <a:solidFill>
                  <a:srgbClr val="0033CC"/>
                </a:solidFill>
              </a:rPr>
              <a:t>plasma contains  ≈ equal numbers of positive argon ions and electrons </a:t>
            </a:r>
            <a:r>
              <a:rPr lang="en-US" dirty="0" smtClean="0">
                <a:solidFill>
                  <a:srgbClr val="0033CC"/>
                </a:solidFill>
              </a:rPr>
              <a:t>as well </a:t>
            </a:r>
            <a:r>
              <a:rPr lang="en-US" dirty="0">
                <a:solidFill>
                  <a:srgbClr val="0033CC"/>
                </a:solidFill>
              </a:rPr>
              <a:t>as neutral argon atoms</a:t>
            </a:r>
            <a:r>
              <a:rPr lang="en-US" dirty="0" smtClean="0">
                <a:solidFill>
                  <a:srgbClr val="0033CC"/>
                </a:solidFill>
              </a:rPr>
              <a:t>. Typically only &lt;0.01% atoms are ionized!</a:t>
            </a:r>
            <a:endParaRPr lang="en-US" dirty="0">
              <a:solidFill>
                <a:srgbClr val="0033CC"/>
              </a:solidFill>
            </a:endParaRPr>
          </a:p>
        </p:txBody>
      </p:sp>
      <p:sp>
        <p:nvSpPr>
          <p:cNvPr id="17412" name="Text Box 4"/>
          <p:cNvSpPr txBox="1">
            <a:spLocks noChangeArrowheads="1"/>
          </p:cNvSpPr>
          <p:nvPr/>
        </p:nvSpPr>
        <p:spPr bwMode="auto">
          <a:xfrm>
            <a:off x="3058372" y="0"/>
            <a:ext cx="2892843" cy="523220"/>
          </a:xfrm>
          <a:prstGeom prst="rect">
            <a:avLst/>
          </a:prstGeom>
          <a:noFill/>
          <a:ln w="9525">
            <a:noFill/>
            <a:miter lim="800000"/>
            <a:headEnd/>
            <a:tailEnd/>
          </a:ln>
        </p:spPr>
        <p:txBody>
          <a:bodyPr wrap="none">
            <a:spAutoFit/>
          </a:bodyPr>
          <a:lstStyle/>
          <a:p>
            <a:r>
              <a:rPr lang="en-US" sz="2800" dirty="0" smtClean="0">
                <a:solidFill>
                  <a:srgbClr val="0033CC"/>
                </a:solidFill>
              </a:rPr>
              <a:t>Sputter deposition</a:t>
            </a:r>
            <a:endParaRPr lang="en-US" sz="2800" dirty="0">
              <a:solidFill>
                <a:srgbClr val="0033CC"/>
              </a:solidFill>
            </a:endParaRPr>
          </a:p>
        </p:txBody>
      </p:sp>
      <p:sp>
        <p:nvSpPr>
          <p:cNvPr id="5" name="TextBox 4"/>
          <p:cNvSpPr txBox="1"/>
          <p:nvPr/>
        </p:nvSpPr>
        <p:spPr>
          <a:xfrm>
            <a:off x="3276600" y="2971800"/>
            <a:ext cx="2133600" cy="1077218"/>
          </a:xfrm>
          <a:prstGeom prst="rect">
            <a:avLst/>
          </a:prstGeom>
          <a:noFill/>
        </p:spPr>
        <p:txBody>
          <a:bodyPr wrap="square" rtlCol="0">
            <a:spAutoFit/>
          </a:bodyPr>
          <a:lstStyle/>
          <a:p>
            <a:r>
              <a:rPr lang="en-US" sz="1600" dirty="0" smtClean="0">
                <a:solidFill>
                  <a:srgbClr val="7030A0"/>
                </a:solidFill>
              </a:rPr>
              <a:t>Figure 9-2 Schematic diagram of DC-powered sputter deposition equipment.</a:t>
            </a:r>
            <a:endParaRPr lang="en-US" sz="1600" dirty="0">
              <a:solidFill>
                <a:srgbClr val="7030A0"/>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3"/>
          <p:cNvGraphicFramePr>
            <a:graphicFrameLocks noChangeAspect="1"/>
          </p:cNvGraphicFramePr>
          <p:nvPr/>
        </p:nvGraphicFramePr>
        <p:xfrm>
          <a:off x="152400" y="1219200"/>
          <a:ext cx="5469308" cy="1905000"/>
        </p:xfrm>
        <a:graphic>
          <a:graphicData uri="http://schemas.openxmlformats.org/presentationml/2006/ole">
            <p:oleObj spid="_x0000_s6146" name="Document" r:id="rId3" imgW="5346192" imgH="1862328" progId="Word.Document.8">
              <p:embed/>
            </p:oleObj>
          </a:graphicData>
        </a:graphic>
      </p:graphicFrame>
      <p:graphicFrame>
        <p:nvGraphicFramePr>
          <p:cNvPr id="22531" name="Object 4"/>
          <p:cNvGraphicFramePr>
            <a:graphicFrameLocks noChangeAspect="1"/>
          </p:cNvGraphicFramePr>
          <p:nvPr/>
        </p:nvGraphicFramePr>
        <p:xfrm>
          <a:off x="228600" y="3200400"/>
          <a:ext cx="6781800" cy="2513652"/>
        </p:xfrm>
        <a:graphic>
          <a:graphicData uri="http://schemas.openxmlformats.org/presentationml/2006/ole">
            <p:oleObj spid="_x0000_s6147" name="Document" r:id="rId4" imgW="5803392" imgH="2151888" progId="Word.Document.8">
              <p:embed/>
            </p:oleObj>
          </a:graphicData>
        </a:graphic>
      </p:graphicFrame>
      <p:sp>
        <p:nvSpPr>
          <p:cNvPr id="22533" name="Text Box 5"/>
          <p:cNvSpPr txBox="1">
            <a:spLocks noChangeArrowheads="1"/>
          </p:cNvSpPr>
          <p:nvPr/>
        </p:nvSpPr>
        <p:spPr bwMode="auto">
          <a:xfrm>
            <a:off x="5638800" y="1371600"/>
            <a:ext cx="3505200" cy="1477328"/>
          </a:xfrm>
          <a:prstGeom prst="rect">
            <a:avLst/>
          </a:prstGeom>
          <a:noFill/>
          <a:ln w="9525">
            <a:noFill/>
            <a:miter lim="800000"/>
            <a:headEnd/>
            <a:tailEnd/>
          </a:ln>
        </p:spPr>
        <p:txBody>
          <a:bodyPr wrap="square">
            <a:spAutoFit/>
          </a:bodyPr>
          <a:lstStyle/>
          <a:p>
            <a:pPr marL="342900" indent="-342900"/>
            <a:r>
              <a:rPr lang="en-US" dirty="0" smtClean="0">
                <a:solidFill>
                  <a:srgbClr val="7030A0"/>
                </a:solidFill>
              </a:rPr>
              <a:t>Figure 9-26</a:t>
            </a:r>
            <a:endParaRPr lang="en-US" noProof="1" smtClean="0">
              <a:solidFill>
                <a:srgbClr val="7030A0"/>
              </a:solidFill>
            </a:endParaRPr>
          </a:p>
          <a:p>
            <a:pPr marL="342900" indent="-342900">
              <a:buAutoNum type="alphaLcParenBoth"/>
            </a:pPr>
            <a:r>
              <a:rPr lang="en-US" noProof="1" smtClean="0">
                <a:solidFill>
                  <a:srgbClr val="7030A0"/>
                </a:solidFill>
              </a:rPr>
              <a:t>Small soure, wide emitted angle distribution, but a narrow arrival angle distribution.</a:t>
            </a:r>
          </a:p>
          <a:p>
            <a:pPr marL="342900" indent="-342900">
              <a:buAutoNum type="alphaLcParenBoth"/>
            </a:pPr>
            <a:r>
              <a:rPr lang="en-US" noProof="1" smtClean="0">
                <a:solidFill>
                  <a:srgbClr val="7030A0"/>
                </a:solidFill>
              </a:rPr>
              <a:t>Wider arrival angle distriubtion.</a:t>
            </a:r>
            <a:endParaRPr lang="en-US" dirty="0">
              <a:solidFill>
                <a:srgbClr val="7030A0"/>
              </a:solidFill>
            </a:endParaRPr>
          </a:p>
        </p:txBody>
      </p:sp>
      <p:sp>
        <p:nvSpPr>
          <p:cNvPr id="22534" name="Text Box 8"/>
          <p:cNvSpPr txBox="1">
            <a:spLocks noChangeArrowheads="1"/>
          </p:cNvSpPr>
          <p:nvPr/>
        </p:nvSpPr>
        <p:spPr bwMode="auto">
          <a:xfrm>
            <a:off x="381000" y="5638800"/>
            <a:ext cx="8001000" cy="923330"/>
          </a:xfrm>
          <a:prstGeom prst="rect">
            <a:avLst/>
          </a:prstGeom>
          <a:noFill/>
          <a:ln w="9525">
            <a:noFill/>
            <a:miter lim="800000"/>
            <a:headEnd/>
            <a:tailEnd/>
          </a:ln>
        </p:spPr>
        <p:txBody>
          <a:bodyPr wrap="square">
            <a:spAutoFit/>
          </a:bodyPr>
          <a:lstStyle/>
          <a:p>
            <a:r>
              <a:rPr lang="en-US" noProof="1" smtClean="0">
                <a:solidFill>
                  <a:srgbClr val="0033CC"/>
                </a:solidFill>
              </a:rPr>
              <a:t>Arrival </a:t>
            </a:r>
            <a:r>
              <a:rPr lang="en-US" noProof="1">
                <a:solidFill>
                  <a:srgbClr val="0033CC"/>
                </a:solidFill>
              </a:rPr>
              <a:t>angle distribution </a:t>
            </a:r>
            <a:r>
              <a:rPr lang="en-US" noProof="1" smtClean="0">
                <a:solidFill>
                  <a:srgbClr val="0033CC"/>
                </a:solidFill>
              </a:rPr>
              <a:t>is generally </a:t>
            </a:r>
            <a:r>
              <a:rPr lang="en-US" noProof="1">
                <a:solidFill>
                  <a:srgbClr val="0033CC"/>
                </a:solidFill>
              </a:rPr>
              <a:t>described </a:t>
            </a:r>
            <a:r>
              <a:rPr lang="en-US" noProof="1" smtClean="0">
                <a:solidFill>
                  <a:srgbClr val="0033CC"/>
                </a:solidFill>
              </a:rPr>
              <a:t>by cos</a:t>
            </a:r>
            <a:r>
              <a:rPr lang="en-US" baseline="30000" noProof="1" smtClean="0">
                <a:solidFill>
                  <a:srgbClr val="0033CC"/>
                </a:solidFill>
              </a:rPr>
              <a:t>n</a:t>
            </a:r>
            <a:r>
              <a:rPr lang="en-US" noProof="1" smtClean="0">
                <a:solidFill>
                  <a:srgbClr val="0033CC"/>
                </a:solidFill>
                <a:sym typeface="Symbol"/>
              </a:rPr>
              <a:t> </a:t>
            </a:r>
            <a:r>
              <a:rPr lang="en-US" noProof="1" smtClean="0">
                <a:solidFill>
                  <a:srgbClr val="0033CC"/>
                </a:solidFill>
              </a:rPr>
              <a:t>distribution.</a:t>
            </a:r>
          </a:p>
          <a:p>
            <a:r>
              <a:rPr lang="en-US" dirty="0" smtClean="0">
                <a:solidFill>
                  <a:srgbClr val="0033CC"/>
                </a:solidFill>
              </a:rPr>
              <a:t>Size of </a:t>
            </a:r>
            <a:r>
              <a:rPr lang="en-US" dirty="0">
                <a:solidFill>
                  <a:srgbClr val="0033CC"/>
                </a:solidFill>
              </a:rPr>
              <a:t>source, system geometry and collisions in gas </a:t>
            </a:r>
            <a:r>
              <a:rPr lang="en-US" dirty="0" smtClean="0">
                <a:solidFill>
                  <a:srgbClr val="0033CC"/>
                </a:solidFill>
              </a:rPr>
              <a:t>phase are </a:t>
            </a:r>
            <a:r>
              <a:rPr lang="en-US" dirty="0">
                <a:solidFill>
                  <a:srgbClr val="0033CC"/>
                </a:solidFill>
              </a:rPr>
              <a:t>important </a:t>
            </a:r>
            <a:r>
              <a:rPr lang="en-US" dirty="0" smtClean="0">
                <a:solidFill>
                  <a:srgbClr val="0033CC"/>
                </a:solidFill>
              </a:rPr>
              <a:t>in </a:t>
            </a:r>
            <a:r>
              <a:rPr lang="en-US" dirty="0">
                <a:solidFill>
                  <a:srgbClr val="0033CC"/>
                </a:solidFill>
              </a:rPr>
              <a:t>arrival angle distribution. </a:t>
            </a:r>
          </a:p>
        </p:txBody>
      </p:sp>
      <p:sp>
        <p:nvSpPr>
          <p:cNvPr id="7" name="TextBox 6"/>
          <p:cNvSpPr txBox="1"/>
          <p:nvPr/>
        </p:nvSpPr>
        <p:spPr>
          <a:xfrm>
            <a:off x="2743200" y="0"/>
            <a:ext cx="4175438" cy="523220"/>
          </a:xfrm>
          <a:prstGeom prst="rect">
            <a:avLst/>
          </a:prstGeom>
          <a:noFill/>
        </p:spPr>
        <p:txBody>
          <a:bodyPr wrap="none" rtlCol="0">
            <a:spAutoFit/>
          </a:bodyPr>
          <a:lstStyle/>
          <a:p>
            <a:r>
              <a:rPr lang="en-US" sz="2800" dirty="0" smtClean="0">
                <a:solidFill>
                  <a:srgbClr val="0033CC"/>
                </a:solidFill>
              </a:rPr>
              <a:t>Step coverage of sputtering</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6200" y="609600"/>
            <a:ext cx="8915400" cy="646331"/>
          </a:xfrm>
          <a:prstGeom prst="rect">
            <a:avLst/>
          </a:prstGeom>
          <a:noFill/>
        </p:spPr>
        <p:txBody>
          <a:bodyPr wrap="square" rtlCol="0">
            <a:spAutoFit/>
          </a:bodyPr>
          <a:lstStyle/>
          <a:p>
            <a:r>
              <a:rPr lang="en-US" noProof="1" smtClean="0">
                <a:solidFill>
                  <a:srgbClr val="0033CC"/>
                </a:solidFill>
              </a:rPr>
              <a:t>Sputtering targets are generally large and provide a wide range of arrival angles in contrast to a point source. </a:t>
            </a:r>
            <a:r>
              <a:rPr lang="en-US" dirty="0" smtClean="0">
                <a:solidFill>
                  <a:srgbClr val="0033CC"/>
                </a:solidFill>
              </a:rPr>
              <a:t>Step coverage is mainly determined by arrival angle distribution.</a:t>
            </a:r>
            <a:endParaRPr lang="en-US" noProof="1" smtClean="0">
              <a:solidFill>
                <a:srgbClr val="0033CC"/>
              </a:solidFill>
            </a:endParaRPr>
          </a:p>
        </p:txBody>
      </p:sp>
      <p:sp>
        <p:nvSpPr>
          <p:cNvPr id="12" name="TextBox 11"/>
          <p:cNvSpPr txBox="1"/>
          <p:nvPr/>
        </p:nvSpPr>
        <p:spPr>
          <a:xfrm>
            <a:off x="228600" y="5257800"/>
            <a:ext cx="1241237" cy="369332"/>
          </a:xfrm>
          <a:prstGeom prst="rect">
            <a:avLst/>
          </a:prstGeom>
          <a:noFill/>
        </p:spPr>
        <p:txBody>
          <a:bodyPr wrap="none" rtlCol="0">
            <a:spAutoFit/>
          </a:bodyPr>
          <a:lstStyle/>
          <a:p>
            <a:r>
              <a:rPr lang="en-US" dirty="0" smtClean="0"/>
              <a:t>Figure 9-25</a:t>
            </a:r>
            <a:endParaRPr lang="en-US" dirty="0"/>
          </a:p>
        </p:txBody>
      </p:sp>
      <p:cxnSp>
        <p:nvCxnSpPr>
          <p:cNvPr id="14" name="Straight Connector 13"/>
          <p:cNvCxnSpPr/>
          <p:nvPr/>
        </p:nvCxnSpPr>
        <p:spPr>
          <a:xfrm>
            <a:off x="0" y="3124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3657600"/>
            <a:ext cx="2743200" cy="1754326"/>
          </a:xfrm>
          <a:prstGeom prst="rect">
            <a:avLst/>
          </a:prstGeom>
          <a:noFill/>
        </p:spPr>
        <p:txBody>
          <a:bodyPr wrap="square" rtlCol="0">
            <a:spAutoFit/>
          </a:bodyPr>
          <a:lstStyle/>
          <a:p>
            <a:r>
              <a:rPr lang="en-US" dirty="0" smtClean="0">
                <a:solidFill>
                  <a:srgbClr val="0033CC"/>
                </a:solidFill>
              </a:rPr>
              <a:t>Arrival angle distribution is defined by arrival flux relative to unit surface area. The flux is equal to the </a:t>
            </a:r>
            <a:r>
              <a:rPr lang="en-US" i="1" dirty="0" smtClean="0">
                <a:solidFill>
                  <a:srgbClr val="0033CC"/>
                </a:solidFill>
              </a:rPr>
              <a:t>normal</a:t>
            </a:r>
            <a:r>
              <a:rPr lang="en-US" dirty="0" smtClean="0">
                <a:solidFill>
                  <a:srgbClr val="0033CC"/>
                </a:solidFill>
              </a:rPr>
              <a:t> component of incoming flux.</a:t>
            </a:r>
            <a:endParaRPr lang="en-US" dirty="0">
              <a:solidFill>
                <a:srgbClr val="0033CC"/>
              </a:solidFill>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p:cNvPicPr>
            <a:picLocks noChangeAspect="1" noChangeArrowheads="1"/>
          </p:cNvPicPr>
          <p:nvPr/>
        </p:nvPicPr>
        <p:blipFill>
          <a:blip r:embed="rId2" cstate="print"/>
          <a:srcRect/>
          <a:stretch>
            <a:fillRect/>
          </a:stretch>
        </p:blipFill>
        <p:spPr bwMode="auto">
          <a:xfrm>
            <a:off x="381000" y="838200"/>
            <a:ext cx="6172200" cy="2573013"/>
          </a:xfrm>
          <a:prstGeom prst="rect">
            <a:avLst/>
          </a:prstGeom>
          <a:noFill/>
          <a:ln w="9525">
            <a:noFill/>
            <a:miter lim="800000"/>
            <a:headEnd/>
            <a:tailEnd/>
          </a:ln>
        </p:spPr>
      </p:pic>
      <p:sp>
        <p:nvSpPr>
          <p:cNvPr id="7" name="Rectangle 6"/>
          <p:cNvSpPr/>
          <p:nvPr/>
        </p:nvSpPr>
        <p:spPr>
          <a:xfrm>
            <a:off x="6553200" y="1219200"/>
            <a:ext cx="2590800" cy="1477328"/>
          </a:xfrm>
          <a:prstGeom prst="rect">
            <a:avLst/>
          </a:prstGeom>
        </p:spPr>
        <p:txBody>
          <a:bodyPr wrap="square">
            <a:spAutoFit/>
          </a:bodyPr>
          <a:lstStyle/>
          <a:p>
            <a:pPr marL="342900" indent="-342900">
              <a:buAutoNum type="alphaLcParenBoth"/>
            </a:pPr>
            <a:r>
              <a:rPr lang="en-US" dirty="0" smtClean="0">
                <a:solidFill>
                  <a:srgbClr val="0033CC"/>
                </a:solidFill>
              </a:rPr>
              <a:t>Standard sputtering.</a:t>
            </a:r>
          </a:p>
          <a:p>
            <a:pPr marL="342900" indent="-342900">
              <a:buAutoNum type="alphaLcParenBoth"/>
            </a:pPr>
            <a:r>
              <a:rPr lang="en-US" dirty="0" smtClean="0">
                <a:solidFill>
                  <a:srgbClr val="0033CC"/>
                </a:solidFill>
              </a:rPr>
              <a:t>Long-throw sputtering.</a:t>
            </a:r>
          </a:p>
          <a:p>
            <a:pPr marL="342900" indent="-342900">
              <a:buAutoNum type="alphaLcParenBoth"/>
            </a:pPr>
            <a:r>
              <a:rPr lang="en-US" dirty="0" smtClean="0">
                <a:solidFill>
                  <a:srgbClr val="0033CC"/>
                </a:solidFill>
              </a:rPr>
              <a:t>Sputtering with a collimator.</a:t>
            </a:r>
            <a:endParaRPr lang="en-US" dirty="0">
              <a:solidFill>
                <a:srgbClr val="0033CC"/>
              </a:solidFill>
            </a:endParaRPr>
          </a:p>
        </p:txBody>
      </p:sp>
      <p:sp>
        <p:nvSpPr>
          <p:cNvPr id="5" name="TextBox 4"/>
          <p:cNvSpPr txBox="1"/>
          <p:nvPr/>
        </p:nvSpPr>
        <p:spPr>
          <a:xfrm>
            <a:off x="1159628" y="86380"/>
            <a:ext cx="6612772" cy="523220"/>
          </a:xfrm>
          <a:prstGeom prst="rect">
            <a:avLst/>
          </a:prstGeom>
          <a:noFill/>
        </p:spPr>
        <p:txBody>
          <a:bodyPr wrap="none" rtlCol="0">
            <a:spAutoFit/>
          </a:bodyPr>
          <a:lstStyle/>
          <a:p>
            <a:r>
              <a:rPr lang="en-US" sz="2800" dirty="0" smtClean="0">
                <a:solidFill>
                  <a:srgbClr val="0033CC"/>
                </a:solidFill>
              </a:rPr>
              <a:t>Arrival angle can be tailored to some degree</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04800" y="3429000"/>
            <a:ext cx="8686800" cy="923330"/>
          </a:xfrm>
          <a:prstGeom prst="rect">
            <a:avLst/>
          </a:prstGeom>
          <a:noFill/>
        </p:spPr>
        <p:txBody>
          <a:bodyPr wrap="square" rtlCol="0">
            <a:spAutoFit/>
          </a:bodyPr>
          <a:lstStyle/>
          <a:p>
            <a:r>
              <a:rPr lang="en-US" dirty="0" smtClean="0">
                <a:solidFill>
                  <a:srgbClr val="0033CC"/>
                </a:solidFill>
              </a:rPr>
              <a:t>However, when the mean free path of the </a:t>
            </a:r>
            <a:r>
              <a:rPr lang="en-US" i="1" dirty="0" smtClean="0">
                <a:solidFill>
                  <a:srgbClr val="0033CC"/>
                </a:solidFill>
              </a:rPr>
              <a:t>target</a:t>
            </a:r>
            <a:r>
              <a:rPr lang="en-US" dirty="0" smtClean="0">
                <a:solidFill>
                  <a:srgbClr val="0033CC"/>
                </a:solidFill>
              </a:rPr>
              <a:t> atom (determined by gas pressure, order 10cm for 1mTorr pressure/1cm for 10mTorr) is much shorter than target-substrate separation, many collisions will occur, which broaden the arrival angle distribution. </a:t>
            </a:r>
            <a:endParaRPr lang="en-US" dirty="0">
              <a:solidFill>
                <a:srgbClr val="0033CC"/>
              </a:solidFill>
            </a:endParaRPr>
          </a:p>
        </p:txBody>
      </p:sp>
      <p:pic>
        <p:nvPicPr>
          <p:cNvPr id="143361" name="Picture 1"/>
          <p:cNvPicPr>
            <a:picLocks noChangeAspect="1" noChangeArrowheads="1"/>
          </p:cNvPicPr>
          <p:nvPr/>
        </p:nvPicPr>
        <p:blipFill>
          <a:blip r:embed="rId3" cstate="print"/>
          <a:srcRect/>
          <a:stretch>
            <a:fillRect/>
          </a:stretch>
        </p:blipFill>
        <p:spPr bwMode="auto">
          <a:xfrm>
            <a:off x="914400" y="4319155"/>
            <a:ext cx="5943600" cy="2386445"/>
          </a:xfrm>
          <a:prstGeom prst="rect">
            <a:avLst/>
          </a:prstGeom>
          <a:noFill/>
          <a:ln w="9525">
            <a:noFill/>
            <a:miter lim="800000"/>
            <a:headEnd/>
            <a:tailEnd/>
          </a:ln>
        </p:spPr>
      </p:pic>
      <p:sp>
        <p:nvSpPr>
          <p:cNvPr id="9" name="TextBox 8"/>
          <p:cNvSpPr txBox="1"/>
          <p:nvPr/>
        </p:nvSpPr>
        <p:spPr>
          <a:xfrm>
            <a:off x="6934200" y="5562600"/>
            <a:ext cx="1752599" cy="646331"/>
          </a:xfrm>
          <a:prstGeom prst="rect">
            <a:avLst/>
          </a:prstGeom>
          <a:noFill/>
        </p:spPr>
        <p:txBody>
          <a:bodyPr wrap="square" rtlCol="0">
            <a:spAutoFit/>
          </a:bodyPr>
          <a:lstStyle/>
          <a:p>
            <a:r>
              <a:rPr lang="en-US" dirty="0" smtClean="0">
                <a:solidFill>
                  <a:srgbClr val="0033CC"/>
                </a:solidFill>
              </a:rPr>
              <a:t>More deposition on top surface.</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spect="1" noChangeArrowheads="1"/>
          </p:cNvPicPr>
          <p:nvPr/>
        </p:nvPicPr>
        <p:blipFill>
          <a:blip r:embed="rId2" cstate="print"/>
          <a:srcRect/>
          <a:stretch>
            <a:fillRect/>
          </a:stretch>
        </p:blipFill>
        <p:spPr bwMode="auto">
          <a:xfrm>
            <a:off x="5943600" y="3581400"/>
            <a:ext cx="3048000" cy="3149600"/>
          </a:xfrm>
          <a:prstGeom prst="rect">
            <a:avLst/>
          </a:prstGeom>
          <a:noFill/>
          <a:ln w="9525">
            <a:noFill/>
            <a:miter lim="800000"/>
            <a:headEnd/>
            <a:tailEnd/>
          </a:ln>
        </p:spPr>
      </p:pic>
      <p:sp>
        <p:nvSpPr>
          <p:cNvPr id="4" name="Rectangle 3"/>
          <p:cNvSpPr/>
          <p:nvPr/>
        </p:nvSpPr>
        <p:spPr>
          <a:xfrm>
            <a:off x="228600" y="599420"/>
            <a:ext cx="8839200" cy="3139321"/>
          </a:xfrm>
          <a:prstGeom prst="rect">
            <a:avLst/>
          </a:prstGeom>
        </p:spPr>
        <p:txBody>
          <a:bodyPr wrap="square">
            <a:spAutoFit/>
          </a:bodyPr>
          <a:lstStyle/>
          <a:p>
            <a:pPr marL="174625" indent="-174625">
              <a:buFont typeface="Arial" pitchFamily="34" charset="0"/>
              <a:buChar char="•"/>
            </a:pPr>
            <a:r>
              <a:rPr lang="en-US" dirty="0" smtClean="0">
                <a:solidFill>
                  <a:srgbClr val="0033CC"/>
                </a:solidFill>
              </a:rPr>
              <a:t>Atoms ejected from cathode escape with energies of 10 to 50 </a:t>
            </a:r>
            <a:r>
              <a:rPr lang="en-US" dirty="0" err="1" smtClean="0">
                <a:solidFill>
                  <a:srgbClr val="0033CC"/>
                </a:solidFill>
              </a:rPr>
              <a:t>eV</a:t>
            </a:r>
            <a:r>
              <a:rPr lang="en-US" dirty="0" smtClean="0">
                <a:solidFill>
                  <a:srgbClr val="0033CC"/>
                </a:solidFill>
              </a:rPr>
              <a:t>, which is 10-100 times the energy of evaporated atoms. </a:t>
            </a:r>
          </a:p>
          <a:p>
            <a:pPr marL="174625" indent="-174625">
              <a:buFont typeface="Arial" pitchFamily="34" charset="0"/>
              <a:buChar char="•"/>
            </a:pPr>
            <a:r>
              <a:rPr lang="en-US" dirty="0" smtClean="0">
                <a:solidFill>
                  <a:srgbClr val="0033CC"/>
                </a:solidFill>
              </a:rPr>
              <a:t>This additional energy (together with bombardment by other ions) provides sputtered atoms with additional surface mobility for improved step coverage relative to evaporation. </a:t>
            </a:r>
          </a:p>
          <a:p>
            <a:pPr marL="174625"/>
            <a:r>
              <a:rPr lang="en-US" dirty="0" smtClean="0">
                <a:solidFill>
                  <a:srgbClr val="0033CC"/>
                </a:solidFill>
              </a:rPr>
              <a:t>(This additional energy also makes the deposited film “denser” - better film quality than evaporated film).</a:t>
            </a:r>
          </a:p>
          <a:p>
            <a:r>
              <a:rPr lang="en-US" dirty="0" smtClean="0">
                <a:solidFill>
                  <a:srgbClr val="C00000"/>
                </a:solidFill>
              </a:rPr>
              <a:t>Besides tilting and rotating substrate, step coverage can be further improved by:</a:t>
            </a:r>
          </a:p>
          <a:p>
            <a:pPr marL="174625" indent="-174625">
              <a:buFont typeface="Arial" pitchFamily="34" charset="0"/>
              <a:buChar char="•"/>
            </a:pPr>
            <a:r>
              <a:rPr lang="en-US" dirty="0" smtClean="0">
                <a:solidFill>
                  <a:srgbClr val="0033CC"/>
                </a:solidFill>
              </a:rPr>
              <a:t>Substrate heating: improve step coverage due to surface diffusion, but may produce unacceptably large grains.</a:t>
            </a:r>
          </a:p>
          <a:p>
            <a:pPr marL="174625" indent="-174625">
              <a:buFont typeface="Arial" pitchFamily="34" charset="0"/>
              <a:buChar char="•"/>
            </a:pPr>
            <a:r>
              <a:rPr lang="en-US" dirty="0" smtClean="0">
                <a:solidFill>
                  <a:srgbClr val="0033CC"/>
                </a:solidFill>
              </a:rPr>
              <a:t>Apply bias to wafers: increase bombardment by energetic ions, but it will also sputter the deposited material off the film and thus reduce deposition rate.</a:t>
            </a:r>
            <a:endParaRPr lang="en-US" dirty="0">
              <a:solidFill>
                <a:srgbClr val="0033CC"/>
              </a:solidFill>
            </a:endParaRPr>
          </a:p>
        </p:txBody>
      </p:sp>
      <p:pic>
        <p:nvPicPr>
          <p:cNvPr id="166914" name="Picture 2"/>
          <p:cNvPicPr>
            <a:picLocks noChangeAspect="1" noChangeArrowheads="1"/>
          </p:cNvPicPr>
          <p:nvPr/>
        </p:nvPicPr>
        <p:blipFill>
          <a:blip r:embed="rId3" cstate="print"/>
          <a:srcRect/>
          <a:stretch>
            <a:fillRect/>
          </a:stretch>
        </p:blipFill>
        <p:spPr bwMode="auto">
          <a:xfrm>
            <a:off x="304800" y="3791263"/>
            <a:ext cx="5410200" cy="2838137"/>
          </a:xfrm>
          <a:prstGeom prst="rect">
            <a:avLst/>
          </a:prstGeom>
          <a:noFill/>
          <a:ln w="9525">
            <a:noFill/>
            <a:miter lim="800000"/>
            <a:headEnd/>
            <a:tailEnd/>
          </a:ln>
        </p:spPr>
      </p:pic>
      <p:sp>
        <p:nvSpPr>
          <p:cNvPr id="7" name="TextBox 6"/>
          <p:cNvSpPr txBox="1"/>
          <p:nvPr/>
        </p:nvSpPr>
        <p:spPr>
          <a:xfrm>
            <a:off x="1143000" y="0"/>
            <a:ext cx="7062959" cy="523220"/>
          </a:xfrm>
          <a:prstGeom prst="rect">
            <a:avLst/>
          </a:prstGeom>
          <a:noFill/>
        </p:spPr>
        <p:txBody>
          <a:bodyPr wrap="none" rtlCol="0">
            <a:spAutoFit/>
          </a:bodyPr>
          <a:lstStyle/>
          <a:p>
            <a:r>
              <a:rPr lang="en-US" sz="2800" dirty="0" err="1" smtClean="0">
                <a:solidFill>
                  <a:srgbClr val="0033CC"/>
                </a:solidFill>
              </a:rPr>
              <a:t>Adatom</a:t>
            </a:r>
            <a:r>
              <a:rPr lang="en-US" sz="2800" dirty="0" smtClean="0">
                <a:solidFill>
                  <a:srgbClr val="0033CC"/>
                </a:solidFill>
              </a:rPr>
              <a:t> migration along surface also important</a:t>
            </a:r>
            <a:endParaRPr lang="en-US" sz="2800" dirty="0">
              <a:solidFill>
                <a:srgbClr val="0033CC"/>
              </a:solidFill>
            </a:endParaRPr>
          </a:p>
        </p:txBody>
      </p:sp>
      <p:cxnSp>
        <p:nvCxnSpPr>
          <p:cNvPr id="8" name="Straight Connector 7"/>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257800" y="685800"/>
            <a:ext cx="3733800" cy="3124200"/>
            <a:chOff x="5334000" y="533400"/>
            <a:chExt cx="3733800" cy="3124200"/>
          </a:xfrm>
        </p:grpSpPr>
        <p:pic>
          <p:nvPicPr>
            <p:cNvPr id="136193" name="Picture 1"/>
            <p:cNvPicPr>
              <a:picLocks noChangeAspect="1" noChangeArrowheads="1"/>
            </p:cNvPicPr>
            <p:nvPr/>
          </p:nvPicPr>
          <p:blipFill>
            <a:blip r:embed="rId2" cstate="print"/>
            <a:srcRect/>
            <a:stretch>
              <a:fillRect/>
            </a:stretch>
          </p:blipFill>
          <p:spPr bwMode="auto">
            <a:xfrm>
              <a:off x="5334000" y="533400"/>
              <a:ext cx="3733800" cy="2550231"/>
            </a:xfrm>
            <a:prstGeom prst="rect">
              <a:avLst/>
            </a:prstGeom>
            <a:noFill/>
            <a:ln w="9525">
              <a:noFill/>
              <a:miter lim="800000"/>
              <a:headEnd/>
              <a:tailEnd/>
            </a:ln>
          </p:spPr>
        </p:pic>
        <p:sp>
          <p:nvSpPr>
            <p:cNvPr id="8" name="TextBox 7"/>
            <p:cNvSpPr txBox="1"/>
            <p:nvPr/>
          </p:nvSpPr>
          <p:spPr>
            <a:xfrm>
              <a:off x="5851804" y="3011269"/>
              <a:ext cx="3063596" cy="646331"/>
            </a:xfrm>
            <a:prstGeom prst="rect">
              <a:avLst/>
            </a:prstGeom>
            <a:noFill/>
          </p:spPr>
          <p:txBody>
            <a:bodyPr wrap="none" rtlCol="0">
              <a:spAutoFit/>
            </a:bodyPr>
            <a:lstStyle/>
            <a:p>
              <a:r>
                <a:rPr lang="en-US" dirty="0" smtClean="0">
                  <a:solidFill>
                    <a:srgbClr val="7030A0"/>
                  </a:solidFill>
                </a:rPr>
                <a:t>Zone model of film deposition.</a:t>
              </a:r>
            </a:p>
            <a:p>
              <a:r>
                <a:rPr lang="en-US" dirty="0" smtClean="0">
                  <a:solidFill>
                    <a:srgbClr val="7030A0"/>
                  </a:solidFill>
                </a:rPr>
                <a:t>T</a:t>
              </a:r>
              <a:r>
                <a:rPr lang="en-US" baseline="-25000" dirty="0" smtClean="0">
                  <a:solidFill>
                    <a:srgbClr val="7030A0"/>
                  </a:solidFill>
                </a:rPr>
                <a:t>m</a:t>
              </a:r>
              <a:r>
                <a:rPr lang="en-US" dirty="0" smtClean="0">
                  <a:solidFill>
                    <a:srgbClr val="7030A0"/>
                  </a:solidFill>
                </a:rPr>
                <a:t>: melting temperature.</a:t>
              </a:r>
              <a:endParaRPr lang="en-US" dirty="0">
                <a:solidFill>
                  <a:srgbClr val="7030A0"/>
                </a:solidFill>
              </a:endParaRPr>
            </a:p>
          </p:txBody>
        </p:sp>
      </p:grpSp>
      <p:sp>
        <p:nvSpPr>
          <p:cNvPr id="5" name="Rectangle 4"/>
          <p:cNvSpPr/>
          <p:nvPr/>
        </p:nvSpPr>
        <p:spPr>
          <a:xfrm>
            <a:off x="152400" y="4598075"/>
            <a:ext cx="8839200" cy="2108269"/>
          </a:xfrm>
          <a:prstGeom prst="rect">
            <a:avLst/>
          </a:prstGeom>
        </p:spPr>
        <p:txBody>
          <a:bodyPr wrap="square">
            <a:spAutoFit/>
          </a:bodyPr>
          <a:lstStyle/>
          <a:p>
            <a:pPr>
              <a:spcAft>
                <a:spcPts val="300"/>
              </a:spcAft>
            </a:pPr>
            <a:r>
              <a:rPr lang="en-US" dirty="0" smtClean="0">
                <a:solidFill>
                  <a:srgbClr val="C00000"/>
                </a:solidFill>
              </a:rPr>
              <a:t>Zone 2 (“T-zone”): </a:t>
            </a:r>
            <a:r>
              <a:rPr lang="en-US" dirty="0" smtClean="0">
                <a:solidFill>
                  <a:srgbClr val="0033CC"/>
                </a:solidFill>
              </a:rPr>
              <a:t>most desirable, small grain polycrystalline, dense, smooth (high reflectance) due to higher surface mobility (higher temperature and/or ion energy).</a:t>
            </a:r>
          </a:p>
          <a:p>
            <a:pPr>
              <a:spcAft>
                <a:spcPts val="300"/>
              </a:spcAft>
            </a:pPr>
            <a:r>
              <a:rPr lang="en-US" dirty="0" smtClean="0">
                <a:solidFill>
                  <a:srgbClr val="C00000"/>
                </a:solidFill>
              </a:rPr>
              <a:t>Zone 3:</a:t>
            </a:r>
            <a:r>
              <a:rPr lang="en-US" dirty="0" smtClean="0">
                <a:solidFill>
                  <a:srgbClr val="0033CC"/>
                </a:solidFill>
              </a:rPr>
              <a:t> further increases in surface mobility result in large columnar grains that have rough surfaces. These rough surfaces lead to poor coverage in later steps.</a:t>
            </a:r>
          </a:p>
          <a:p>
            <a:pPr>
              <a:spcAft>
                <a:spcPts val="300"/>
              </a:spcAft>
            </a:pPr>
            <a:r>
              <a:rPr lang="en-US" dirty="0" smtClean="0">
                <a:solidFill>
                  <a:srgbClr val="C00000"/>
                </a:solidFill>
              </a:rPr>
              <a:t>Zone 4:</a:t>
            </a:r>
            <a:r>
              <a:rPr lang="en-US" dirty="0" smtClean="0">
                <a:solidFill>
                  <a:srgbClr val="0033CC"/>
                </a:solidFill>
              </a:rPr>
              <a:t> still further increases in surface mobility result in large non-columnar grains. These grains can pose problems for lithography due to light scatter off of large grains, and tend to be more rigid leading to more failures in electrical lines.</a:t>
            </a:r>
            <a:endParaRPr lang="en-US" dirty="0">
              <a:solidFill>
                <a:srgbClr val="0033CC"/>
              </a:solidFill>
            </a:endParaRPr>
          </a:p>
        </p:txBody>
      </p:sp>
      <p:sp>
        <p:nvSpPr>
          <p:cNvPr id="9" name="Rectangle 8"/>
          <p:cNvSpPr/>
          <p:nvPr/>
        </p:nvSpPr>
        <p:spPr>
          <a:xfrm>
            <a:off x="1991807" y="0"/>
            <a:ext cx="5094793" cy="523220"/>
          </a:xfrm>
          <a:prstGeom prst="rect">
            <a:avLst/>
          </a:prstGeom>
        </p:spPr>
        <p:txBody>
          <a:bodyPr wrap="none">
            <a:spAutoFit/>
          </a:bodyPr>
          <a:lstStyle/>
          <a:p>
            <a:r>
              <a:rPr lang="en-US" sz="2800" dirty="0" smtClean="0">
                <a:solidFill>
                  <a:srgbClr val="0033CC"/>
                </a:solidFill>
              </a:rPr>
              <a:t>Film morphology: the zone model</a:t>
            </a:r>
          </a:p>
        </p:txBody>
      </p:sp>
      <p:cxnSp>
        <p:nvCxnSpPr>
          <p:cNvPr id="10" name="Straight Connector 9"/>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228600" y="685800"/>
            <a:ext cx="5334000" cy="3847207"/>
          </a:xfrm>
          <a:prstGeom prst="rect">
            <a:avLst/>
          </a:prstGeom>
        </p:spPr>
        <p:txBody>
          <a:bodyPr wrap="square">
            <a:spAutoFit/>
          </a:bodyPr>
          <a:lstStyle/>
          <a:p>
            <a:pPr>
              <a:spcAft>
                <a:spcPts val="300"/>
              </a:spcAft>
            </a:pPr>
            <a:r>
              <a:rPr lang="en-US" dirty="0" smtClean="0">
                <a:solidFill>
                  <a:srgbClr val="C00000"/>
                </a:solidFill>
              </a:rPr>
              <a:t>Zone model: </a:t>
            </a:r>
            <a:r>
              <a:rPr lang="en-US" dirty="0" smtClean="0">
                <a:solidFill>
                  <a:srgbClr val="0033CC"/>
                </a:solidFill>
              </a:rPr>
              <a:t>film morphology as a function of substrate temperature and incident ion energy.</a:t>
            </a:r>
          </a:p>
          <a:p>
            <a:pPr>
              <a:spcAft>
                <a:spcPts val="300"/>
              </a:spcAft>
            </a:pPr>
            <a:r>
              <a:rPr lang="en-US" dirty="0" smtClean="0">
                <a:solidFill>
                  <a:srgbClr val="0033CC"/>
                </a:solidFill>
              </a:rPr>
              <a:t>Once reach wafer surface, adatoms (newly added atom) diffuse along surface until they form nuclei. </a:t>
            </a:r>
          </a:p>
          <a:p>
            <a:pPr>
              <a:spcAft>
                <a:spcPts val="300"/>
              </a:spcAft>
            </a:pPr>
            <a:r>
              <a:rPr lang="en-US" dirty="0" smtClean="0">
                <a:solidFill>
                  <a:srgbClr val="0033CC"/>
                </a:solidFill>
              </a:rPr>
              <a:t>Nuclei capture more adatoms, forming islands. </a:t>
            </a:r>
          </a:p>
          <a:p>
            <a:pPr>
              <a:spcAft>
                <a:spcPts val="300"/>
              </a:spcAft>
            </a:pPr>
            <a:r>
              <a:rPr lang="en-US" dirty="0" smtClean="0">
                <a:solidFill>
                  <a:srgbClr val="0033CC"/>
                </a:solidFill>
              </a:rPr>
              <a:t>If surface mobility is high, islands may merge, forming a smooth continuous film.</a:t>
            </a:r>
          </a:p>
          <a:p>
            <a:r>
              <a:rPr lang="en-US" dirty="0" smtClean="0">
                <a:solidFill>
                  <a:srgbClr val="C00000"/>
                </a:solidFill>
              </a:rPr>
              <a:t>Zone 1:</a:t>
            </a:r>
            <a:r>
              <a:rPr lang="en-US" dirty="0" smtClean="0">
                <a:solidFill>
                  <a:srgbClr val="0033CC"/>
                </a:solidFill>
              </a:rPr>
              <a:t> porous and/or amorphous due to poor surface mobility, which is in-turn caused by low temperature and/or low ion energy (due to low RF power/DC bias or higher pressures - less acceleration between collisions). Metal films in this region can readily oxidize when exposed to air and so may have high resistivity.</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2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2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20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down)">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ipe(down)">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6" name="TextBox 5"/>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0033CC"/>
                </a:solidFill>
              </a:rPr>
              <a:t>Sputtering yield, step coverage, film </a:t>
            </a:r>
            <a:r>
              <a:rPr lang="en-US" dirty="0" err="1" smtClean="0">
                <a:solidFill>
                  <a:srgbClr val="0033CC"/>
                </a:solidFill>
              </a:rPr>
              <a:t>morhology</a:t>
            </a:r>
            <a:r>
              <a:rPr lang="en-US" dirty="0" smtClean="0">
                <a:solidFill>
                  <a:srgbClr val="0033CC"/>
                </a:solidFill>
              </a:rPr>
              <a:t>.</a:t>
            </a:r>
          </a:p>
          <a:p>
            <a:pPr marL="342900" indent="-342900">
              <a:spcAft>
                <a:spcPts val="600"/>
              </a:spcAft>
              <a:buFontTx/>
              <a:buAutoNum type="arabicPeriod"/>
            </a:pPr>
            <a:r>
              <a:rPr lang="en-US" dirty="0" smtClean="0">
                <a:solidFill>
                  <a:srgbClr val="C00000"/>
                </a:solidFill>
              </a:rPr>
              <a:t>Sputter deposition: reactive, RF, bias, magnetron, collimated, and ion beam.</a:t>
            </a:r>
            <a:endParaRPr lang="en-US" dirty="0">
              <a:solidFill>
                <a:srgbClr val="C00000"/>
              </a:solidFill>
            </a:endParaRPr>
          </a:p>
        </p:txBody>
      </p:sp>
      <p:sp>
        <p:nvSpPr>
          <p:cNvPr id="4" name="TextBox 3"/>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988832" cy="523220"/>
          </a:xfrm>
          <a:prstGeom prst="rect">
            <a:avLst/>
          </a:prstGeom>
        </p:spPr>
        <p:txBody>
          <a:bodyPr wrap="none">
            <a:spAutoFit/>
          </a:bodyPr>
          <a:lstStyle/>
          <a:p>
            <a:r>
              <a:rPr lang="en-US" sz="2800" dirty="0" smtClean="0">
                <a:solidFill>
                  <a:srgbClr val="0033CC"/>
                </a:solidFill>
              </a:rPr>
              <a:t>Reactive sputtering</a:t>
            </a:r>
          </a:p>
        </p:txBody>
      </p:sp>
      <p:cxnSp>
        <p:nvCxnSpPr>
          <p:cNvPr id="5" name="Straight Connector 4"/>
          <p:cNvCxnSpPr/>
          <p:nvPr/>
        </p:nvCxnSpPr>
        <p:spPr>
          <a:xfrm flipV="1">
            <a:off x="0" y="5232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 Box 11"/>
          <p:cNvSpPr txBox="1">
            <a:spLocks noChangeArrowheads="1"/>
          </p:cNvSpPr>
          <p:nvPr/>
        </p:nvSpPr>
        <p:spPr bwMode="auto">
          <a:xfrm>
            <a:off x="1600200" y="3733800"/>
            <a:ext cx="5943600" cy="1015663"/>
          </a:xfrm>
          <a:prstGeom prst="rect">
            <a:avLst/>
          </a:prstGeom>
          <a:noFill/>
          <a:ln w="9525">
            <a:noFill/>
            <a:miter lim="800000"/>
            <a:headEnd/>
            <a:tailEnd/>
          </a:ln>
        </p:spPr>
        <p:txBody>
          <a:bodyPr>
            <a:spAutoFit/>
          </a:bodyPr>
          <a:lstStyle/>
          <a:p>
            <a:endParaRPr kumimoji="1" lang="en-US" altLang="ko-KR" sz="2400" b="0" baseline="0" dirty="0">
              <a:ea typeface="굴림" pitchFamily="34" charset="-127"/>
            </a:endParaRPr>
          </a:p>
          <a:p>
            <a:pPr>
              <a:spcBef>
                <a:spcPct val="50000"/>
              </a:spcBef>
            </a:pPr>
            <a:endParaRPr lang="en-US" sz="2400" baseline="0" dirty="0"/>
          </a:p>
        </p:txBody>
      </p:sp>
      <p:sp>
        <p:nvSpPr>
          <p:cNvPr id="9" name="Rectangle 8"/>
          <p:cNvSpPr/>
          <p:nvPr/>
        </p:nvSpPr>
        <p:spPr>
          <a:xfrm>
            <a:off x="457200" y="1066800"/>
            <a:ext cx="8077200" cy="2777683"/>
          </a:xfrm>
          <a:prstGeom prst="rect">
            <a:avLst/>
          </a:prstGeom>
        </p:spPr>
        <p:txBody>
          <a:bodyPr wrap="square">
            <a:spAutoFit/>
          </a:bodyPr>
          <a:lstStyle/>
          <a:p>
            <a:pPr marL="174625" indent="-174625">
              <a:spcAft>
                <a:spcPts val="300"/>
              </a:spcAft>
              <a:buFont typeface="Arial" pitchFamily="34" charset="0"/>
              <a:buChar char="•"/>
            </a:pPr>
            <a:r>
              <a:rPr lang="en-US" dirty="0" smtClean="0">
                <a:solidFill>
                  <a:srgbClr val="0033CC"/>
                </a:solidFill>
              </a:rPr>
              <a:t>Sputtering a compound target may not give what one wants. </a:t>
            </a:r>
          </a:p>
          <a:p>
            <a:pPr marL="174625" indent="-174625">
              <a:spcAft>
                <a:spcPts val="300"/>
              </a:spcAft>
              <a:buFont typeface="Arial" pitchFamily="34" charset="0"/>
              <a:buChar char="•"/>
            </a:pPr>
            <a:r>
              <a:rPr lang="en-US" dirty="0" smtClean="0">
                <a:solidFill>
                  <a:srgbClr val="0033CC"/>
                </a:solidFill>
              </a:rPr>
              <a:t>This doesn’t mean reactive sputtering will give what one wants – it is just one more thing to try with.</a:t>
            </a:r>
          </a:p>
          <a:p>
            <a:pPr marL="174625" indent="-174625">
              <a:spcAft>
                <a:spcPts val="300"/>
              </a:spcAft>
              <a:buFont typeface="Arial" pitchFamily="34" charset="0"/>
              <a:buChar char="•"/>
            </a:pPr>
            <a:r>
              <a:rPr kumimoji="1" lang="en-US" altLang="ko-KR" dirty="0" smtClean="0">
                <a:solidFill>
                  <a:srgbClr val="0033CC"/>
                </a:solidFill>
                <a:ea typeface="굴림" pitchFamily="34" charset="-127"/>
              </a:rPr>
              <a:t>Certainly reactive sputtering can be done using DC sputtering, whereas compound target (insulating) can only be used for RF sputtering.</a:t>
            </a:r>
          </a:p>
          <a:p>
            <a:pPr marL="174625" indent="-174625">
              <a:spcAft>
                <a:spcPts val="300"/>
              </a:spcAft>
              <a:buFont typeface="Arial" pitchFamily="34" charset="0"/>
              <a:buChar char="•"/>
            </a:pPr>
            <a:r>
              <a:rPr kumimoji="1" lang="en-US" altLang="ko-KR" dirty="0" smtClean="0">
                <a:solidFill>
                  <a:srgbClr val="0033CC"/>
                </a:solidFill>
                <a:ea typeface="GulimChe" pitchFamily="49" charset="-127"/>
              </a:rPr>
              <a:t>Chemical reaction takes place on substrate and target.</a:t>
            </a:r>
          </a:p>
          <a:p>
            <a:pPr marL="174625" indent="-174625">
              <a:spcAft>
                <a:spcPts val="300"/>
              </a:spcAft>
              <a:buFont typeface="Arial" pitchFamily="34" charset="0"/>
              <a:buChar char="•"/>
            </a:pPr>
            <a:r>
              <a:rPr kumimoji="1" lang="en-US" altLang="ko-KR" dirty="0" smtClean="0">
                <a:solidFill>
                  <a:srgbClr val="0033CC"/>
                </a:solidFill>
                <a:ea typeface="GulimChe" pitchFamily="49" charset="-127"/>
              </a:rPr>
              <a:t>Can “poison” target if chemical reactions are faster than sputter rate.</a:t>
            </a:r>
          </a:p>
          <a:p>
            <a:pPr marL="174625" indent="-174625">
              <a:spcAft>
                <a:spcPts val="300"/>
              </a:spcAft>
              <a:buFont typeface="Arial" pitchFamily="34" charset="0"/>
              <a:buChar char="•"/>
            </a:pPr>
            <a:r>
              <a:rPr kumimoji="1" lang="en-US" altLang="ko-KR" dirty="0" smtClean="0">
                <a:solidFill>
                  <a:srgbClr val="0033CC"/>
                </a:solidFill>
                <a:ea typeface="GulimChe" pitchFamily="49" charset="-127"/>
              </a:rPr>
              <a:t>Need to adjust reactive gas flow to get good composition (e.g. SiO</a:t>
            </a:r>
            <a:r>
              <a:rPr kumimoji="1" lang="en-US" altLang="ko-KR" sz="2400" baseline="-25000" dirty="0" smtClean="0">
                <a:solidFill>
                  <a:srgbClr val="0033CC"/>
                </a:solidFill>
                <a:ea typeface="GulimChe" pitchFamily="49" charset="-127"/>
              </a:rPr>
              <a:t>2</a:t>
            </a:r>
            <a:r>
              <a:rPr kumimoji="1" lang="en-US" altLang="ko-KR" dirty="0" smtClean="0">
                <a:solidFill>
                  <a:srgbClr val="0033CC"/>
                </a:solidFill>
                <a:ea typeface="GulimChe" pitchFamily="49" charset="-127"/>
              </a:rPr>
              <a:t> rather than SiO</a:t>
            </a:r>
            <a:r>
              <a:rPr kumimoji="1" lang="en-US" altLang="ko-KR" sz="2400" baseline="-25000" dirty="0" smtClean="0">
                <a:solidFill>
                  <a:srgbClr val="0033CC"/>
                </a:solidFill>
                <a:ea typeface="GulimChe" pitchFamily="49" charset="-127"/>
              </a:rPr>
              <a:t>2-x</a:t>
            </a:r>
            <a:r>
              <a:rPr kumimoji="1" lang="en-US" altLang="ko-KR" dirty="0" smtClean="0">
                <a:solidFill>
                  <a:srgbClr val="0033CC"/>
                </a:solidFill>
                <a:ea typeface="GulimChe" pitchFamily="49" charset="-127"/>
              </a:rPr>
              <a:t>) without incorporating excess gas into film</a:t>
            </a:r>
            <a:r>
              <a:rPr kumimoji="1" lang="en-US" altLang="ko-KR" dirty="0" smtClean="0">
                <a:solidFill>
                  <a:srgbClr val="0033CC"/>
                </a:solidFill>
                <a:ea typeface="굴림" pitchFamily="34" charset="-127"/>
              </a:rPr>
              <a:t>.</a:t>
            </a:r>
          </a:p>
        </p:txBody>
      </p:sp>
      <p:sp>
        <p:nvSpPr>
          <p:cNvPr id="10" name="TextBox 9"/>
          <p:cNvSpPr txBox="1"/>
          <p:nvPr/>
        </p:nvSpPr>
        <p:spPr>
          <a:xfrm>
            <a:off x="1828800" y="4419600"/>
            <a:ext cx="5362943" cy="1431161"/>
          </a:xfrm>
          <a:prstGeom prst="rect">
            <a:avLst/>
          </a:prstGeom>
          <a:noFill/>
        </p:spPr>
        <p:txBody>
          <a:bodyPr wrap="none" rtlCol="0">
            <a:spAutoFit/>
          </a:bodyPr>
          <a:lstStyle/>
          <a:p>
            <a:pPr>
              <a:spcAft>
                <a:spcPts val="600"/>
              </a:spcAft>
            </a:pPr>
            <a:r>
              <a:rPr lang="en-US" dirty="0" smtClean="0">
                <a:solidFill>
                  <a:srgbClr val="C00000"/>
                </a:solidFill>
              </a:rPr>
              <a:t>A mixture of inert + reactive gases used for sputtering:</a:t>
            </a:r>
          </a:p>
          <a:p>
            <a:pPr>
              <a:spcAft>
                <a:spcPts val="600"/>
              </a:spcAft>
            </a:pPr>
            <a:r>
              <a:rPr kumimoji="1" lang="en-US" altLang="ko-KR" dirty="0" smtClean="0">
                <a:solidFill>
                  <a:srgbClr val="0033CC"/>
                </a:solidFill>
                <a:ea typeface="굴림" pitchFamily="34" charset="-127"/>
              </a:rPr>
              <a:t>Oxides – Al</a:t>
            </a:r>
            <a:r>
              <a:rPr kumimoji="1" lang="en-US" altLang="ko-KR" baseline="-25000" dirty="0" smtClean="0">
                <a:solidFill>
                  <a:srgbClr val="0033CC"/>
                </a:solidFill>
                <a:ea typeface="굴림" pitchFamily="34" charset="-127"/>
              </a:rPr>
              <a:t>2</a:t>
            </a:r>
            <a:r>
              <a:rPr kumimoji="1" lang="en-US" altLang="ko-KR" dirty="0" smtClean="0">
                <a:solidFill>
                  <a:srgbClr val="0033CC"/>
                </a:solidFill>
                <a:ea typeface="굴림" pitchFamily="34" charset="-127"/>
              </a:rPr>
              <a:t>O</a:t>
            </a:r>
            <a:r>
              <a:rPr kumimoji="1" lang="en-US" altLang="ko-KR" baseline="-25000" dirty="0" smtClean="0">
                <a:solidFill>
                  <a:srgbClr val="0033CC"/>
                </a:solidFill>
                <a:ea typeface="굴림" pitchFamily="34" charset="-127"/>
              </a:rPr>
              <a:t>3</a:t>
            </a:r>
            <a:r>
              <a:rPr kumimoji="1" lang="en-US" altLang="ko-KR" dirty="0" smtClean="0">
                <a:solidFill>
                  <a:srgbClr val="0033CC"/>
                </a:solidFill>
                <a:ea typeface="굴림" pitchFamily="34" charset="-127"/>
              </a:rPr>
              <a:t>, SiO</a:t>
            </a:r>
            <a:r>
              <a:rPr kumimoji="1" lang="en-US" altLang="ko-KR" baseline="-25000" dirty="0" smtClean="0">
                <a:solidFill>
                  <a:srgbClr val="0033CC"/>
                </a:solidFill>
                <a:ea typeface="굴림" pitchFamily="34" charset="-127"/>
              </a:rPr>
              <a:t>2</a:t>
            </a:r>
            <a:r>
              <a:rPr kumimoji="1" lang="en-US" altLang="ko-KR" dirty="0" smtClean="0">
                <a:solidFill>
                  <a:srgbClr val="0033CC"/>
                </a:solidFill>
                <a:ea typeface="굴림" pitchFamily="34" charset="-127"/>
              </a:rPr>
              <a:t>, Ta</a:t>
            </a:r>
            <a:r>
              <a:rPr kumimoji="1" lang="en-US" altLang="ko-KR" baseline="-25000" dirty="0" smtClean="0">
                <a:solidFill>
                  <a:srgbClr val="0033CC"/>
                </a:solidFill>
                <a:ea typeface="굴림" pitchFamily="34" charset="-127"/>
              </a:rPr>
              <a:t>2</a:t>
            </a:r>
            <a:r>
              <a:rPr kumimoji="1" lang="en-US" altLang="ko-KR" dirty="0" smtClean="0">
                <a:solidFill>
                  <a:srgbClr val="0033CC"/>
                </a:solidFill>
                <a:ea typeface="굴림" pitchFamily="34" charset="-127"/>
              </a:rPr>
              <a:t>O</a:t>
            </a:r>
            <a:r>
              <a:rPr kumimoji="1" lang="en-US" altLang="ko-KR" baseline="-25000" dirty="0" smtClean="0">
                <a:solidFill>
                  <a:srgbClr val="0033CC"/>
                </a:solidFill>
                <a:ea typeface="굴림" pitchFamily="34" charset="-127"/>
              </a:rPr>
              <a:t>5</a:t>
            </a:r>
            <a:r>
              <a:rPr kumimoji="1" lang="en-US" altLang="ko-KR" dirty="0" smtClean="0">
                <a:solidFill>
                  <a:srgbClr val="0033CC"/>
                </a:solidFill>
                <a:ea typeface="굴림" pitchFamily="34" charset="-127"/>
              </a:rPr>
              <a:t> (O</a:t>
            </a:r>
            <a:r>
              <a:rPr kumimoji="1" lang="en-US" altLang="ko-KR" baseline="-25000" dirty="0" smtClean="0">
                <a:solidFill>
                  <a:srgbClr val="0033CC"/>
                </a:solidFill>
                <a:ea typeface="굴림" pitchFamily="34" charset="-127"/>
              </a:rPr>
              <a:t>2</a:t>
            </a:r>
            <a:r>
              <a:rPr kumimoji="1" lang="en-US" altLang="ko-KR" dirty="0" smtClean="0">
                <a:solidFill>
                  <a:srgbClr val="0033CC"/>
                </a:solidFill>
                <a:ea typeface="굴림" pitchFamily="34" charset="-127"/>
              </a:rPr>
              <a:t> mixed with </a:t>
            </a:r>
            <a:r>
              <a:rPr kumimoji="1" lang="en-US" altLang="ko-KR" dirty="0" err="1" smtClean="0">
                <a:solidFill>
                  <a:srgbClr val="0033CC"/>
                </a:solidFill>
                <a:ea typeface="굴림" pitchFamily="34" charset="-127"/>
              </a:rPr>
              <a:t>Ar</a:t>
            </a:r>
            <a:r>
              <a:rPr kumimoji="1" lang="en-US" altLang="ko-KR" dirty="0" smtClean="0">
                <a:solidFill>
                  <a:srgbClr val="0033CC"/>
                </a:solidFill>
                <a:ea typeface="굴림" pitchFamily="34" charset="-127"/>
              </a:rPr>
              <a:t>)</a:t>
            </a:r>
          </a:p>
          <a:p>
            <a:pPr>
              <a:spcAft>
                <a:spcPts val="600"/>
              </a:spcAft>
            </a:pPr>
            <a:r>
              <a:rPr kumimoji="1" lang="en-US" altLang="ko-KR" dirty="0" smtClean="0">
                <a:solidFill>
                  <a:srgbClr val="0033CC"/>
                </a:solidFill>
                <a:ea typeface="굴림" pitchFamily="34" charset="-127"/>
              </a:rPr>
              <a:t>Nitrides – </a:t>
            </a:r>
            <a:r>
              <a:rPr kumimoji="1" lang="en-US" altLang="ko-KR" dirty="0" err="1" smtClean="0">
                <a:solidFill>
                  <a:srgbClr val="0033CC"/>
                </a:solidFill>
                <a:ea typeface="굴림" pitchFamily="34" charset="-127"/>
              </a:rPr>
              <a:t>TaN</a:t>
            </a:r>
            <a:r>
              <a:rPr kumimoji="1" lang="en-US" altLang="ko-KR" dirty="0" smtClean="0">
                <a:solidFill>
                  <a:srgbClr val="0033CC"/>
                </a:solidFill>
                <a:ea typeface="굴림" pitchFamily="34" charset="-127"/>
              </a:rPr>
              <a:t>, </a:t>
            </a:r>
            <a:r>
              <a:rPr kumimoji="1" lang="en-US" altLang="ko-KR" dirty="0" err="1" smtClean="0">
                <a:solidFill>
                  <a:srgbClr val="0033CC"/>
                </a:solidFill>
                <a:ea typeface="굴림" pitchFamily="34" charset="-127"/>
              </a:rPr>
              <a:t>TiN</a:t>
            </a:r>
            <a:r>
              <a:rPr kumimoji="1" lang="en-US" altLang="ko-KR" dirty="0" smtClean="0">
                <a:solidFill>
                  <a:srgbClr val="0033CC"/>
                </a:solidFill>
                <a:ea typeface="굴림" pitchFamily="34" charset="-127"/>
              </a:rPr>
              <a:t>, Si</a:t>
            </a:r>
            <a:r>
              <a:rPr kumimoji="1" lang="en-US" altLang="ko-KR" baseline="-25000" dirty="0" smtClean="0">
                <a:solidFill>
                  <a:srgbClr val="0033CC"/>
                </a:solidFill>
                <a:ea typeface="굴림" pitchFamily="34" charset="-127"/>
              </a:rPr>
              <a:t>3</a:t>
            </a:r>
            <a:r>
              <a:rPr kumimoji="1" lang="en-US" altLang="ko-KR" dirty="0" smtClean="0">
                <a:solidFill>
                  <a:srgbClr val="0033CC"/>
                </a:solidFill>
                <a:ea typeface="굴림" pitchFamily="34" charset="-127"/>
              </a:rPr>
              <a:t>N</a:t>
            </a:r>
            <a:r>
              <a:rPr kumimoji="1" lang="en-US" altLang="ko-KR" baseline="-25000" dirty="0" smtClean="0">
                <a:solidFill>
                  <a:srgbClr val="0033CC"/>
                </a:solidFill>
                <a:ea typeface="굴림" pitchFamily="34" charset="-127"/>
              </a:rPr>
              <a:t>4</a:t>
            </a:r>
            <a:r>
              <a:rPr kumimoji="1" lang="en-US" altLang="ko-KR" dirty="0" smtClean="0">
                <a:solidFill>
                  <a:srgbClr val="0033CC"/>
                </a:solidFill>
                <a:ea typeface="굴림" pitchFamily="34" charset="-127"/>
              </a:rPr>
              <a:t> (N</a:t>
            </a:r>
            <a:r>
              <a:rPr kumimoji="1" lang="en-US" altLang="ko-KR" baseline="-25000" dirty="0" smtClean="0">
                <a:solidFill>
                  <a:srgbClr val="0033CC"/>
                </a:solidFill>
                <a:ea typeface="굴림" pitchFamily="34" charset="-127"/>
              </a:rPr>
              <a:t>2</a:t>
            </a:r>
            <a:r>
              <a:rPr kumimoji="1" lang="en-US" altLang="ko-KR" dirty="0" smtClean="0">
                <a:solidFill>
                  <a:srgbClr val="0033CC"/>
                </a:solidFill>
                <a:ea typeface="굴림" pitchFamily="34" charset="-127"/>
              </a:rPr>
              <a:t>, NH</a:t>
            </a:r>
            <a:r>
              <a:rPr kumimoji="1" lang="en-US" altLang="ko-KR" baseline="-25000" dirty="0" smtClean="0">
                <a:solidFill>
                  <a:srgbClr val="0033CC"/>
                </a:solidFill>
                <a:ea typeface="굴림" pitchFamily="34" charset="-127"/>
              </a:rPr>
              <a:t>3</a:t>
            </a:r>
            <a:r>
              <a:rPr kumimoji="1" lang="en-US" altLang="ko-KR" dirty="0" smtClean="0">
                <a:solidFill>
                  <a:srgbClr val="0033CC"/>
                </a:solidFill>
                <a:ea typeface="굴림" pitchFamily="34" charset="-127"/>
              </a:rPr>
              <a:t>, mixed with </a:t>
            </a:r>
            <a:r>
              <a:rPr kumimoji="1" lang="en-US" altLang="ko-KR" dirty="0" err="1" smtClean="0">
                <a:solidFill>
                  <a:srgbClr val="0033CC"/>
                </a:solidFill>
                <a:ea typeface="굴림" pitchFamily="34" charset="-127"/>
              </a:rPr>
              <a:t>Ar</a:t>
            </a:r>
            <a:r>
              <a:rPr kumimoji="1" lang="en-US" altLang="ko-KR" dirty="0" smtClean="0">
                <a:solidFill>
                  <a:srgbClr val="0033CC"/>
                </a:solidFill>
                <a:ea typeface="굴림" pitchFamily="34" charset="-127"/>
              </a:rPr>
              <a:t>)</a:t>
            </a:r>
          </a:p>
          <a:p>
            <a:pPr>
              <a:spcAft>
                <a:spcPts val="600"/>
              </a:spcAft>
            </a:pPr>
            <a:r>
              <a:rPr kumimoji="1" lang="en-US" altLang="ko-KR" dirty="0" smtClean="0">
                <a:solidFill>
                  <a:srgbClr val="0033CC"/>
                </a:solidFill>
                <a:ea typeface="굴림" pitchFamily="34" charset="-127"/>
              </a:rPr>
              <a:t>Carbides – </a:t>
            </a:r>
            <a:r>
              <a:rPr kumimoji="1" lang="en-US" altLang="ko-KR" dirty="0" err="1" smtClean="0">
                <a:solidFill>
                  <a:srgbClr val="0033CC"/>
                </a:solidFill>
                <a:ea typeface="굴림" pitchFamily="34" charset="-127"/>
              </a:rPr>
              <a:t>TiC</a:t>
            </a:r>
            <a:r>
              <a:rPr kumimoji="1" lang="en-US" altLang="ko-KR" dirty="0" smtClean="0">
                <a:solidFill>
                  <a:srgbClr val="0033CC"/>
                </a:solidFill>
                <a:ea typeface="굴림" pitchFamily="34" charset="-127"/>
              </a:rPr>
              <a:t>, WC, </a:t>
            </a:r>
            <a:r>
              <a:rPr kumimoji="1" lang="en-US" altLang="ko-KR" dirty="0" err="1" smtClean="0">
                <a:solidFill>
                  <a:srgbClr val="0033CC"/>
                </a:solidFill>
                <a:ea typeface="굴림" pitchFamily="34" charset="-127"/>
              </a:rPr>
              <a:t>SiC</a:t>
            </a:r>
            <a:r>
              <a:rPr kumimoji="1" lang="en-US" altLang="ko-KR" dirty="0" smtClean="0">
                <a:solidFill>
                  <a:srgbClr val="0033CC"/>
                </a:solidFill>
                <a:ea typeface="굴림" pitchFamily="34" charset="-127"/>
              </a:rPr>
              <a:t> (CH</a:t>
            </a:r>
            <a:r>
              <a:rPr kumimoji="1" lang="en-US" altLang="ko-KR" baseline="-25000" dirty="0" smtClean="0">
                <a:solidFill>
                  <a:srgbClr val="0033CC"/>
                </a:solidFill>
                <a:ea typeface="굴림" pitchFamily="34" charset="-127"/>
              </a:rPr>
              <a:t>4</a:t>
            </a:r>
            <a:r>
              <a:rPr kumimoji="1" lang="en-US" altLang="ko-KR" dirty="0" smtClean="0">
                <a:solidFill>
                  <a:srgbClr val="0033CC"/>
                </a:solidFill>
                <a:ea typeface="굴림" pitchFamily="34" charset="-127"/>
              </a:rPr>
              <a:t>, C</a:t>
            </a:r>
            <a:r>
              <a:rPr kumimoji="1" lang="en-US" altLang="ko-KR" baseline="-25000" dirty="0" smtClean="0">
                <a:solidFill>
                  <a:srgbClr val="0033CC"/>
                </a:solidFill>
                <a:ea typeface="굴림" pitchFamily="34" charset="-127"/>
              </a:rPr>
              <a:t>2</a:t>
            </a:r>
            <a:r>
              <a:rPr kumimoji="1" lang="en-US" altLang="ko-KR" dirty="0" smtClean="0">
                <a:solidFill>
                  <a:srgbClr val="0033CC"/>
                </a:solidFill>
                <a:ea typeface="굴림" pitchFamily="34" charset="-127"/>
              </a:rPr>
              <a:t>H</a:t>
            </a:r>
            <a:r>
              <a:rPr kumimoji="1" lang="en-US" altLang="ko-KR" baseline="-25000" dirty="0" smtClean="0">
                <a:solidFill>
                  <a:srgbClr val="0033CC"/>
                </a:solidFill>
                <a:ea typeface="굴림" pitchFamily="34" charset="-127"/>
              </a:rPr>
              <a:t>4</a:t>
            </a:r>
            <a:r>
              <a:rPr kumimoji="1" lang="en-US" altLang="ko-KR" dirty="0" smtClean="0">
                <a:solidFill>
                  <a:srgbClr val="0033CC"/>
                </a:solidFill>
                <a:ea typeface="굴림" pitchFamily="34" charset="-127"/>
              </a:rPr>
              <a:t>, C</a:t>
            </a:r>
            <a:r>
              <a:rPr kumimoji="1" lang="en-US" altLang="ko-KR" baseline="-25000" dirty="0" smtClean="0">
                <a:solidFill>
                  <a:srgbClr val="0033CC"/>
                </a:solidFill>
                <a:ea typeface="굴림" pitchFamily="34" charset="-127"/>
              </a:rPr>
              <a:t>3</a:t>
            </a:r>
            <a:r>
              <a:rPr kumimoji="1" lang="en-US" altLang="ko-KR" dirty="0" smtClean="0">
                <a:solidFill>
                  <a:srgbClr val="0033CC"/>
                </a:solidFill>
                <a:ea typeface="굴림" pitchFamily="34" charset="-127"/>
              </a:rPr>
              <a:t>H</a:t>
            </a:r>
            <a:r>
              <a:rPr kumimoji="1" lang="en-US" altLang="ko-KR" baseline="-25000" dirty="0" smtClean="0">
                <a:solidFill>
                  <a:srgbClr val="0033CC"/>
                </a:solidFill>
                <a:ea typeface="굴림" pitchFamily="34" charset="-127"/>
              </a:rPr>
              <a:t>8</a:t>
            </a:r>
            <a:r>
              <a:rPr kumimoji="1" lang="en-US" altLang="ko-KR" dirty="0" smtClean="0">
                <a:solidFill>
                  <a:srgbClr val="0033CC"/>
                </a:solidFill>
                <a:ea typeface="굴림" pitchFamily="34" charset="-127"/>
              </a:rPr>
              <a:t>, mixed with </a:t>
            </a:r>
            <a:r>
              <a:rPr kumimoji="1" lang="en-US" altLang="ko-KR" dirty="0" err="1" smtClean="0">
                <a:solidFill>
                  <a:srgbClr val="0033CC"/>
                </a:solidFill>
                <a:ea typeface="굴림" pitchFamily="34" charset="-127"/>
              </a:rPr>
              <a:t>Ar</a:t>
            </a:r>
            <a:r>
              <a:rPr kumimoji="1" lang="en-US" altLang="ko-KR" dirty="0" smtClean="0">
                <a:solidFill>
                  <a:srgbClr val="0033CC"/>
                </a:solidFill>
                <a:ea typeface="굴림" pitchFamily="34" charset="-127"/>
              </a:rPr>
              <a:t>)</a:t>
            </a:r>
            <a:endParaRPr lang="en-US" dirty="0">
              <a:solidFill>
                <a:srgbClr val="0033CC"/>
              </a:solidFill>
            </a:endParaRPr>
          </a:p>
        </p:txBody>
      </p:sp>
      <p:sp>
        <p:nvSpPr>
          <p:cNvPr id="8" name="TextBox 7"/>
          <p:cNvSpPr txBox="1"/>
          <p:nvPr/>
        </p:nvSpPr>
        <p:spPr>
          <a:xfrm>
            <a:off x="533400" y="685800"/>
            <a:ext cx="8050409" cy="369332"/>
          </a:xfrm>
          <a:prstGeom prst="rect">
            <a:avLst/>
          </a:prstGeom>
          <a:noFill/>
        </p:spPr>
        <p:txBody>
          <a:bodyPr wrap="none" rtlCol="0">
            <a:spAutoFit/>
          </a:bodyPr>
          <a:lstStyle/>
          <a:p>
            <a:r>
              <a:rPr kumimoji="1" lang="en-US" altLang="ko-KR" dirty="0" smtClean="0">
                <a:solidFill>
                  <a:srgbClr val="C00000"/>
                </a:solidFill>
                <a:ea typeface="굴림" pitchFamily="34" charset="-127"/>
              </a:rPr>
              <a:t>Sputtering metallic target in the presence of a reactive gas mixed with inert gas (</a:t>
            </a:r>
            <a:r>
              <a:rPr kumimoji="1" lang="en-US" altLang="ko-KR" dirty="0" err="1" smtClean="0">
                <a:solidFill>
                  <a:srgbClr val="C00000"/>
                </a:solidFill>
                <a:ea typeface="굴림" pitchFamily="34" charset="-127"/>
              </a:rPr>
              <a:t>Ar</a:t>
            </a:r>
            <a:r>
              <a:rPr kumimoji="1" lang="en-US" altLang="ko-KR" dirty="0" smtClean="0">
                <a:solidFill>
                  <a:srgbClr val="C00000"/>
                </a:solidFill>
                <a:ea typeface="굴림" pitchFamily="34" charset="-127"/>
              </a:rPr>
              <a:t>).</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4" descr="schematic of RF sputtering"/>
          <p:cNvPicPr>
            <a:picLocks noGrp="1" noChangeAspect="1" noChangeArrowheads="1"/>
          </p:cNvPicPr>
          <p:nvPr>
            <p:ph sz="half" idx="2"/>
          </p:nvPr>
        </p:nvPicPr>
        <p:blipFill>
          <a:blip r:embed="rId3" cstate="print"/>
          <a:srcRect/>
          <a:stretch>
            <a:fillRect/>
          </a:stretch>
        </p:blipFill>
        <p:spPr>
          <a:xfrm>
            <a:off x="4689323" y="3505200"/>
            <a:ext cx="4378477" cy="3276600"/>
          </a:xfrm>
          <a:noFill/>
        </p:spPr>
      </p:pic>
      <p:cxnSp>
        <p:nvCxnSpPr>
          <p:cNvPr id="7" name="Straight Connector 6"/>
          <p:cNvCxnSpPr/>
          <p:nvPr/>
        </p:nvCxnSpPr>
        <p:spPr>
          <a:xfrm flipV="1">
            <a:off x="0" y="54806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1905000" y="14660"/>
            <a:ext cx="5908797" cy="523220"/>
          </a:xfrm>
          <a:prstGeom prst="rect">
            <a:avLst/>
          </a:prstGeom>
        </p:spPr>
        <p:txBody>
          <a:bodyPr wrap="none">
            <a:spAutoFit/>
          </a:bodyPr>
          <a:lstStyle/>
          <a:p>
            <a:r>
              <a:rPr lang="en-US" altLang="zh-TW" sz="2800" dirty="0" smtClean="0">
                <a:solidFill>
                  <a:srgbClr val="0033CC"/>
                </a:solidFill>
              </a:rPr>
              <a:t>RF (radio frequency) sputter deposition</a:t>
            </a:r>
            <a:endParaRPr lang="en-US" sz="2800" dirty="0">
              <a:solidFill>
                <a:srgbClr val="0033CC"/>
              </a:solidFill>
            </a:endParaRPr>
          </a:p>
        </p:txBody>
      </p:sp>
      <p:sp>
        <p:nvSpPr>
          <p:cNvPr id="9" name="Rectangle 8"/>
          <p:cNvSpPr/>
          <p:nvPr/>
        </p:nvSpPr>
        <p:spPr>
          <a:xfrm>
            <a:off x="152400" y="624260"/>
            <a:ext cx="8839200" cy="2977738"/>
          </a:xfrm>
          <a:prstGeom prst="rect">
            <a:avLst/>
          </a:prstGeom>
        </p:spPr>
        <p:txBody>
          <a:bodyPr wrap="square">
            <a:spAutoFit/>
          </a:bodyPr>
          <a:lstStyle/>
          <a:p>
            <a:pPr marL="171450" indent="-171450">
              <a:spcAft>
                <a:spcPts val="300"/>
              </a:spcAft>
              <a:buFont typeface="Arial" pitchFamily="34" charset="0"/>
              <a:buChar char="•"/>
            </a:pPr>
            <a:r>
              <a:rPr lang="en-US" altLang="zh-TW" dirty="0" smtClean="0">
                <a:solidFill>
                  <a:srgbClr val="0033CC"/>
                </a:solidFill>
              </a:rPr>
              <a:t>Good for insulating materials because, positive charge (</a:t>
            </a:r>
            <a:r>
              <a:rPr lang="en-US" altLang="zh-TW" dirty="0" err="1" smtClean="0">
                <a:solidFill>
                  <a:srgbClr val="0033CC"/>
                </a:solidFill>
              </a:rPr>
              <a:t>Ar</a:t>
            </a:r>
            <a:r>
              <a:rPr lang="en-US" altLang="zh-TW" baseline="30000" dirty="0" smtClean="0">
                <a:solidFill>
                  <a:srgbClr val="0033CC"/>
                </a:solidFill>
              </a:rPr>
              <a:t>+</a:t>
            </a:r>
            <a:r>
              <a:rPr lang="en-US" altLang="zh-TW" dirty="0" smtClean="0">
                <a:solidFill>
                  <a:srgbClr val="0033CC"/>
                </a:solidFill>
              </a:rPr>
              <a:t>) build up on the cathode (target) in DC sputtering systems. Alternating potential can avoid charge buildup</a:t>
            </a:r>
          </a:p>
          <a:p>
            <a:pPr marL="171450" lvl="2" indent="-171450">
              <a:spcAft>
                <a:spcPts val="300"/>
              </a:spcAft>
              <a:buFont typeface="Arial" pitchFamily="34" charset="0"/>
              <a:buChar char="•"/>
            </a:pPr>
            <a:r>
              <a:rPr lang="en-US" altLang="zh-TW" dirty="0" smtClean="0">
                <a:solidFill>
                  <a:srgbClr val="0033CC"/>
                </a:solidFill>
              </a:rPr>
              <a:t>When frequencies less than </a:t>
            </a:r>
            <a:r>
              <a:rPr lang="en-US" altLang="zh-TW" dirty="0" smtClean="0">
                <a:solidFill>
                  <a:srgbClr val="0033CC"/>
                </a:solidFill>
                <a:sym typeface="Symbol"/>
              </a:rPr>
              <a:t></a:t>
            </a:r>
            <a:r>
              <a:rPr lang="en-US" altLang="zh-TW" dirty="0" smtClean="0">
                <a:solidFill>
                  <a:srgbClr val="0033CC"/>
                </a:solidFill>
              </a:rPr>
              <a:t>50kHz, </a:t>
            </a:r>
            <a:r>
              <a:rPr lang="en-US" dirty="0" smtClean="0">
                <a:solidFill>
                  <a:srgbClr val="0033CC"/>
                </a:solidFill>
              </a:rPr>
              <a:t>both electrons and ions can follow the switching of the anode and cathode, basically DC sputtering of both surfaces.</a:t>
            </a:r>
            <a:endParaRPr lang="en-US" altLang="zh-TW" dirty="0" smtClean="0">
              <a:solidFill>
                <a:srgbClr val="0033CC"/>
              </a:solidFill>
            </a:endParaRPr>
          </a:p>
          <a:p>
            <a:pPr marL="171450" indent="-171450">
              <a:spcAft>
                <a:spcPts val="300"/>
              </a:spcAft>
              <a:buFont typeface="Arial" pitchFamily="34" charset="0"/>
              <a:buChar char="•"/>
            </a:pPr>
            <a:r>
              <a:rPr lang="en-US" altLang="zh-TW" dirty="0" smtClean="0">
                <a:solidFill>
                  <a:srgbClr val="0033CC"/>
                </a:solidFill>
              </a:rPr>
              <a:t>When frequencies well above </a:t>
            </a:r>
            <a:r>
              <a:rPr lang="en-US" altLang="zh-TW" dirty="0" smtClean="0">
                <a:solidFill>
                  <a:srgbClr val="0033CC"/>
                </a:solidFill>
                <a:sym typeface="Symbol"/>
              </a:rPr>
              <a:t></a:t>
            </a:r>
            <a:r>
              <a:rPr lang="en-US" altLang="zh-TW" dirty="0" smtClean="0">
                <a:solidFill>
                  <a:srgbClr val="0033CC"/>
                </a:solidFill>
              </a:rPr>
              <a:t>50kHz, ions (heavy) can no longer follow the switching, and electrons can neutralize positive charge buildup on each electrode during each half cycle. </a:t>
            </a:r>
          </a:p>
          <a:p>
            <a:pPr marL="171450" lvl="1" indent="-171450">
              <a:spcAft>
                <a:spcPts val="300"/>
              </a:spcAft>
              <a:buFont typeface="Arial" pitchFamily="34" charset="0"/>
              <a:buChar char="•"/>
            </a:pPr>
            <a:r>
              <a:rPr lang="en-US" altLang="zh-TW" dirty="0" smtClean="0">
                <a:solidFill>
                  <a:srgbClr val="0033CC"/>
                </a:solidFill>
              </a:rPr>
              <a:t>As now electrons gain energy directly from RF powder (no need of secondary electrons to maintain plasma), and oscillating electrons are more efficient to ionize the gas, RF sputter is capable of running in lower pressure (1-15 </a:t>
            </a:r>
            <a:r>
              <a:rPr lang="en-US" altLang="zh-TW" dirty="0" err="1" smtClean="0">
                <a:solidFill>
                  <a:srgbClr val="0033CC"/>
                </a:solidFill>
              </a:rPr>
              <a:t>mTorr</a:t>
            </a:r>
            <a:r>
              <a:rPr lang="en-US" altLang="zh-TW" dirty="0" smtClean="0">
                <a:solidFill>
                  <a:srgbClr val="0033CC"/>
                </a:solidFill>
              </a:rPr>
              <a:t>), so </a:t>
            </a:r>
            <a:r>
              <a:rPr lang="en-US" dirty="0" smtClean="0">
                <a:solidFill>
                  <a:srgbClr val="0033CC"/>
                </a:solidFill>
              </a:rPr>
              <a:t>fewer gas collisions </a:t>
            </a:r>
            <a:r>
              <a:rPr lang="en-US" dirty="0" smtClean="0">
                <a:solidFill>
                  <a:srgbClr val="0033CC"/>
                </a:solidFill>
                <a:cs typeface="Arial" charset="0"/>
              </a:rPr>
              <a:t>and </a:t>
            </a:r>
            <a:r>
              <a:rPr lang="en-US" dirty="0" smtClean="0">
                <a:solidFill>
                  <a:srgbClr val="0033CC"/>
                </a:solidFill>
              </a:rPr>
              <a:t> more line of sight deposition.</a:t>
            </a:r>
          </a:p>
        </p:txBody>
      </p:sp>
      <p:sp>
        <p:nvSpPr>
          <p:cNvPr id="6" name="TextBox 5"/>
          <p:cNvSpPr txBox="1"/>
          <p:nvPr/>
        </p:nvSpPr>
        <p:spPr>
          <a:xfrm>
            <a:off x="6858000" y="3428999"/>
            <a:ext cx="2103268" cy="369332"/>
          </a:xfrm>
          <a:prstGeom prst="rect">
            <a:avLst/>
          </a:prstGeom>
          <a:noFill/>
        </p:spPr>
        <p:txBody>
          <a:bodyPr wrap="none" rtlCol="0">
            <a:spAutoFit/>
          </a:bodyPr>
          <a:lstStyle/>
          <a:p>
            <a:r>
              <a:rPr lang="en-US" dirty="0" smtClean="0">
                <a:solidFill>
                  <a:srgbClr val="C00000"/>
                </a:solidFill>
              </a:rPr>
              <a:t>13.56MHz RF source</a:t>
            </a:r>
            <a:endParaRPr lang="en-US" dirty="0">
              <a:solidFill>
                <a:srgbClr val="C00000"/>
              </a:solidFill>
            </a:endParaRPr>
          </a:p>
        </p:txBody>
      </p:sp>
      <p:pic>
        <p:nvPicPr>
          <p:cNvPr id="12" name="Picture 5"/>
          <p:cNvPicPr>
            <a:picLocks noChangeAspect="1" noChangeArrowheads="1"/>
          </p:cNvPicPr>
          <p:nvPr/>
        </p:nvPicPr>
        <p:blipFill>
          <a:blip r:embed="rId4" cstate="print"/>
          <a:srcRect/>
          <a:stretch>
            <a:fillRect/>
          </a:stretch>
        </p:blipFill>
        <p:spPr bwMode="auto">
          <a:xfrm rot="60000">
            <a:off x="20668" y="3620415"/>
            <a:ext cx="4595149" cy="2408539"/>
          </a:xfrm>
          <a:prstGeom prst="rect">
            <a:avLst/>
          </a:prstGeom>
          <a:noFill/>
          <a:ln w="9525">
            <a:noFill/>
            <a:miter lim="800000"/>
            <a:headEnd/>
            <a:tailEnd/>
          </a:ln>
        </p:spPr>
      </p:pic>
      <p:sp>
        <p:nvSpPr>
          <p:cNvPr id="13" name="TextBox 12"/>
          <p:cNvSpPr txBox="1">
            <a:spLocks noChangeArrowheads="1"/>
          </p:cNvSpPr>
          <p:nvPr/>
        </p:nvSpPr>
        <p:spPr bwMode="auto">
          <a:xfrm>
            <a:off x="838200" y="5943599"/>
            <a:ext cx="3362038" cy="646112"/>
          </a:xfrm>
          <a:prstGeom prst="rect">
            <a:avLst/>
          </a:prstGeom>
          <a:noFill/>
          <a:ln w="9525">
            <a:noFill/>
            <a:miter lim="800000"/>
            <a:headEnd/>
            <a:tailEnd/>
          </a:ln>
        </p:spPr>
        <p:txBody>
          <a:bodyPr wrap="square">
            <a:spAutoFit/>
          </a:bodyPr>
          <a:lstStyle/>
          <a:p>
            <a:pPr algn="ctr"/>
            <a:r>
              <a:rPr lang="en-CA" dirty="0">
                <a:solidFill>
                  <a:srgbClr val="7030A0"/>
                </a:solidFill>
                <a:latin typeface="Calibri" pitchFamily="34" charset="0"/>
              </a:rPr>
              <a:t>Switch polarities before the target surface saturates with </a:t>
            </a:r>
            <a:r>
              <a:rPr lang="en-CA" dirty="0" smtClean="0">
                <a:solidFill>
                  <a:srgbClr val="7030A0"/>
                </a:solidFill>
                <a:latin typeface="Calibri" pitchFamily="34" charset="0"/>
              </a:rPr>
              <a:t>ions.</a:t>
            </a:r>
            <a:endParaRPr lang="en-CA" dirty="0">
              <a:solidFill>
                <a:srgbClr val="7030A0"/>
              </a:solidFill>
              <a:latin typeface="Calibri" pitchFamily="34" charset="0"/>
            </a:endParaRPr>
          </a:p>
        </p:txBody>
      </p:sp>
      <p:sp>
        <p:nvSpPr>
          <p:cNvPr id="10" name="Slide Number Placeholder 9"/>
          <p:cNvSpPr>
            <a:spLocks noGrp="1"/>
          </p:cNvSpPr>
          <p:nvPr>
            <p:ph type="sldNum" sz="quarter" idx="11"/>
          </p:nvPr>
        </p:nvSpPr>
        <p:spPr/>
        <p:txBody>
          <a:bodyPr/>
          <a:lstStyle/>
          <a:p>
            <a:pPr>
              <a:defRPr/>
            </a:pPr>
            <a:fld id="{D5499068-5A5A-44B2-94D8-08689A1E07D1}" type="slidenum">
              <a:rPr lang="en-US" altLang="zh-TW" smtClean="0"/>
              <a:pPr>
                <a:defRPr/>
              </a:pPr>
              <a:t>26</a:t>
            </a:fld>
            <a:endParaRPr lang="en-US" altLang="zh-TW"/>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238899" y="3657600"/>
            <a:ext cx="4866501" cy="3200400"/>
          </a:xfrm>
          <a:prstGeom prst="rect">
            <a:avLst/>
          </a:prstGeom>
          <a:noFill/>
          <a:ln w="9525">
            <a:noFill/>
            <a:miter lim="800000"/>
            <a:headEnd/>
            <a:tailEnd/>
          </a:ln>
        </p:spPr>
      </p:pic>
      <p:cxnSp>
        <p:nvCxnSpPr>
          <p:cNvPr id="4" name="Straight Connector 3"/>
          <p:cNvCxnSpPr/>
          <p:nvPr/>
        </p:nvCxnSpPr>
        <p:spPr>
          <a:xfrm flipV="1">
            <a:off x="0" y="54806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4038600" y="14660"/>
            <a:ext cx="1669047" cy="523220"/>
          </a:xfrm>
          <a:prstGeom prst="rect">
            <a:avLst/>
          </a:prstGeom>
        </p:spPr>
        <p:txBody>
          <a:bodyPr wrap="none">
            <a:spAutoFit/>
          </a:bodyPr>
          <a:lstStyle/>
          <a:p>
            <a:r>
              <a:rPr lang="en-US" altLang="zh-TW" sz="2800" dirty="0" smtClean="0">
                <a:solidFill>
                  <a:srgbClr val="0033CC"/>
                </a:solidFill>
              </a:rPr>
              <a:t>RF plasma</a:t>
            </a:r>
            <a:endParaRPr lang="en-US" sz="2800" dirty="0">
              <a:solidFill>
                <a:srgbClr val="0033CC"/>
              </a:solidFill>
            </a:endParaRPr>
          </a:p>
        </p:txBody>
      </p:sp>
      <p:sp>
        <p:nvSpPr>
          <p:cNvPr id="6" name="TextBox 5"/>
          <p:cNvSpPr txBox="1"/>
          <p:nvPr/>
        </p:nvSpPr>
        <p:spPr>
          <a:xfrm>
            <a:off x="228599" y="609600"/>
            <a:ext cx="8915401" cy="3139321"/>
          </a:xfrm>
          <a:prstGeom prst="rect">
            <a:avLst/>
          </a:prstGeom>
          <a:noFill/>
        </p:spPr>
        <p:txBody>
          <a:bodyPr wrap="square" rtlCol="0">
            <a:spAutoFit/>
          </a:bodyPr>
          <a:lstStyle/>
          <a:p>
            <a:pPr marL="174625" indent="-174625">
              <a:buFont typeface="Arial" pitchFamily="34" charset="0"/>
              <a:buChar char="•"/>
            </a:pPr>
            <a:r>
              <a:rPr lang="en-US" dirty="0" smtClean="0">
                <a:solidFill>
                  <a:srgbClr val="0033CC"/>
                </a:solidFill>
              </a:rPr>
              <a:t>For symmetric target-substrate configuration, sputtering of both surfaces will occur, though in the opposite half cycles.</a:t>
            </a:r>
          </a:p>
          <a:p>
            <a:pPr marL="174625" indent="-174625">
              <a:buFont typeface="Arial" pitchFamily="34" charset="0"/>
              <a:buChar char="•"/>
            </a:pPr>
            <a:r>
              <a:rPr lang="en-US" dirty="0" smtClean="0">
                <a:solidFill>
                  <a:srgbClr val="0033CC"/>
                </a:solidFill>
              </a:rPr>
              <a:t>When the electrode areas are not equal, the field must be higher at the smaller electrode (higher current density), to maintain overall current continuity.</a:t>
            </a:r>
          </a:p>
          <a:p>
            <a:pPr marL="174625" indent="-174625">
              <a:buFont typeface="Arial" pitchFamily="34" charset="0"/>
              <a:buChar char="•"/>
            </a:pPr>
            <a:r>
              <a:rPr lang="en-US" dirty="0" smtClean="0">
                <a:solidFill>
                  <a:srgbClr val="0033CC"/>
                </a:solidFill>
              </a:rPr>
              <a:t>It was found that voltage drop across the dark sheath of the two electrodes satisfy the relation: (A is the area of the electrode)</a:t>
            </a:r>
          </a:p>
          <a:p>
            <a:pPr marL="174625" indent="-174625">
              <a:buFont typeface="Arial" pitchFamily="34" charset="0"/>
              <a:buChar char="•"/>
            </a:pPr>
            <a:endParaRPr lang="en-US" dirty="0" smtClean="0">
              <a:solidFill>
                <a:srgbClr val="0033CC"/>
              </a:solidFill>
            </a:endParaRPr>
          </a:p>
          <a:p>
            <a:pPr marL="174625" indent="-174625">
              <a:buFont typeface="Arial" pitchFamily="34" charset="0"/>
              <a:buChar char="•"/>
            </a:pPr>
            <a:endParaRPr lang="en-US" dirty="0" smtClean="0">
              <a:solidFill>
                <a:srgbClr val="0033CC"/>
              </a:solidFill>
            </a:endParaRPr>
          </a:p>
          <a:p>
            <a:pPr marL="174625" indent="-174625">
              <a:buFont typeface="Arial" pitchFamily="34" charset="0"/>
              <a:buChar char="•"/>
            </a:pPr>
            <a:endParaRPr lang="en-US" dirty="0" smtClean="0">
              <a:solidFill>
                <a:srgbClr val="0033CC"/>
              </a:solidFill>
            </a:endParaRPr>
          </a:p>
          <a:p>
            <a:pPr marL="174625" indent="-174625">
              <a:buFont typeface="Arial" pitchFamily="34" charset="0"/>
              <a:buChar char="•"/>
            </a:pPr>
            <a:r>
              <a:rPr lang="en-US" dirty="0" smtClean="0">
                <a:solidFill>
                  <a:srgbClr val="0033CC"/>
                </a:solidFill>
              </a:rPr>
              <a:t> Thus by making the target electrode much smaller, sputtering occurs "only" on the target. </a:t>
            </a:r>
          </a:p>
          <a:p>
            <a:pPr marL="174625" indent="-174625">
              <a:buFont typeface="Arial" pitchFamily="34" charset="0"/>
              <a:buChar char="•"/>
            </a:pPr>
            <a:r>
              <a:rPr lang="en-US" dirty="0" smtClean="0">
                <a:solidFill>
                  <a:srgbClr val="0033CC"/>
                </a:solidFill>
              </a:rPr>
              <a:t>Wafer electrode can also be connected to chamber walls, further increasing V</a:t>
            </a:r>
            <a:r>
              <a:rPr lang="en-US" baseline="-25000" dirty="0" smtClean="0">
                <a:solidFill>
                  <a:srgbClr val="0033CC"/>
                </a:solidFill>
              </a:rPr>
              <a:t>2</a:t>
            </a:r>
            <a:r>
              <a:rPr lang="en-US" dirty="0" smtClean="0">
                <a:solidFill>
                  <a:srgbClr val="0033CC"/>
                </a:solidFill>
              </a:rPr>
              <a:t>/V</a:t>
            </a:r>
            <a:r>
              <a:rPr lang="en-US" baseline="-25000" dirty="0" smtClean="0">
                <a:solidFill>
                  <a:srgbClr val="0033CC"/>
                </a:solidFill>
              </a:rPr>
              <a:t>1</a:t>
            </a:r>
            <a:r>
              <a:rPr lang="en-US" dirty="0" smtClean="0">
                <a:solidFill>
                  <a:srgbClr val="0033CC"/>
                </a:solidFill>
              </a:rPr>
              <a:t>.</a:t>
            </a:r>
            <a:endParaRPr lang="en-US" dirty="0">
              <a:solidFill>
                <a:srgbClr val="0033CC"/>
              </a:solidFill>
            </a:endParaRPr>
          </a:p>
        </p:txBody>
      </p:sp>
      <p:graphicFrame>
        <p:nvGraphicFramePr>
          <p:cNvPr id="7" name="Object 6"/>
          <p:cNvGraphicFramePr>
            <a:graphicFrameLocks noChangeAspect="1"/>
          </p:cNvGraphicFramePr>
          <p:nvPr/>
        </p:nvGraphicFramePr>
        <p:xfrm>
          <a:off x="2546350" y="2324100"/>
          <a:ext cx="1257300" cy="723900"/>
        </p:xfrm>
        <a:graphic>
          <a:graphicData uri="http://schemas.openxmlformats.org/presentationml/2006/ole">
            <p:oleObj spid="_x0000_s122881" name="Equation" r:id="rId4" imgW="1257300" imgH="723900" progId="Equation.3">
              <p:embed/>
            </p:oleObj>
          </a:graphicData>
        </a:graphic>
      </p:graphicFrame>
      <p:sp>
        <p:nvSpPr>
          <p:cNvPr id="8" name="Text Box 7"/>
          <p:cNvSpPr txBox="1">
            <a:spLocks noChangeArrowheads="1"/>
          </p:cNvSpPr>
          <p:nvPr/>
        </p:nvSpPr>
        <p:spPr bwMode="auto">
          <a:xfrm>
            <a:off x="3886200" y="2525713"/>
            <a:ext cx="2954338" cy="369887"/>
          </a:xfrm>
          <a:prstGeom prst="rect">
            <a:avLst/>
          </a:prstGeom>
          <a:noFill/>
          <a:ln w="9525">
            <a:noFill/>
            <a:miter lim="800000"/>
            <a:headEnd/>
            <a:tailEnd/>
          </a:ln>
        </p:spPr>
        <p:txBody>
          <a:bodyPr wrap="none">
            <a:spAutoFit/>
          </a:bodyPr>
          <a:lstStyle/>
          <a:p>
            <a:r>
              <a:rPr lang="en-US" dirty="0">
                <a:latin typeface="Palatino" pitchFamily="18" charset="0"/>
              </a:rPr>
              <a:t> (m = 1-2 experimentally)	</a:t>
            </a:r>
          </a:p>
        </p:txBody>
      </p:sp>
      <p:graphicFrame>
        <p:nvGraphicFramePr>
          <p:cNvPr id="122882" name="Object 4"/>
          <p:cNvGraphicFramePr>
            <a:graphicFrameLocks noChangeAspect="1"/>
          </p:cNvGraphicFramePr>
          <p:nvPr/>
        </p:nvGraphicFramePr>
        <p:xfrm>
          <a:off x="4953000" y="3798887"/>
          <a:ext cx="3810000" cy="2678113"/>
        </p:xfrm>
        <a:graphic>
          <a:graphicData uri="http://schemas.openxmlformats.org/presentationml/2006/ole">
            <p:oleObj spid="_x0000_s122882" name="Document" r:id="rId5" imgW="3468624" imgH="2438400" progId="Word.Document.8">
              <p:embed/>
            </p:oleObj>
          </a:graphicData>
        </a:graphic>
      </p:graphicFrame>
      <p:sp>
        <p:nvSpPr>
          <p:cNvPr id="9" name="TextBox 8"/>
          <p:cNvSpPr txBox="1"/>
          <p:nvPr/>
        </p:nvSpPr>
        <p:spPr>
          <a:xfrm>
            <a:off x="7543800" y="6248400"/>
            <a:ext cx="1241237" cy="369332"/>
          </a:xfrm>
          <a:prstGeom prst="rect">
            <a:avLst/>
          </a:prstGeom>
          <a:noFill/>
        </p:spPr>
        <p:txBody>
          <a:bodyPr wrap="none" rtlCol="0">
            <a:spAutoFit/>
          </a:bodyPr>
          <a:lstStyle/>
          <a:p>
            <a:r>
              <a:rPr lang="en-US" dirty="0" smtClean="0"/>
              <a:t>Figure 9-27</a:t>
            </a:r>
            <a:endParaRPr lang="en-US" dirty="0"/>
          </a:p>
        </p:txBody>
      </p:sp>
      <p:sp>
        <p:nvSpPr>
          <p:cNvPr id="10" name="Slide Number Placeholder 9"/>
          <p:cNvSpPr>
            <a:spLocks noGrp="1"/>
          </p:cNvSpPr>
          <p:nvPr>
            <p:ph type="sldNum" sz="quarter" idx="11"/>
          </p:nvPr>
        </p:nvSpPr>
        <p:spPr/>
        <p:txBody>
          <a:bodyPr/>
          <a:lstStyle/>
          <a:p>
            <a:pPr>
              <a:defRPr/>
            </a:pPr>
            <a:fld id="{D5499068-5A5A-44B2-94D8-08689A1E07D1}" type="slidenum">
              <a:rPr lang="en-US" altLang="zh-TW" smtClean="0"/>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2209800" y="228600"/>
            <a:ext cx="3962400" cy="457200"/>
          </a:xfrm>
          <a:prstGeom prst="rect">
            <a:avLst/>
          </a:prstGeom>
          <a:noFill/>
          <a:ln w="9525">
            <a:noFill/>
            <a:miter lim="800000"/>
            <a:headEnd/>
            <a:tailEnd/>
          </a:ln>
        </p:spPr>
        <p:txBody>
          <a:bodyPr>
            <a:spAutoFit/>
          </a:bodyPr>
          <a:lstStyle/>
          <a:p>
            <a:pPr>
              <a:spcBef>
                <a:spcPct val="50000"/>
              </a:spcBef>
            </a:pPr>
            <a:endParaRPr lang="en-US" sz="2400" b="0"/>
          </a:p>
        </p:txBody>
      </p:sp>
      <p:sp>
        <p:nvSpPr>
          <p:cNvPr id="40" name="TextBox 39"/>
          <p:cNvSpPr txBox="1"/>
          <p:nvPr/>
        </p:nvSpPr>
        <p:spPr>
          <a:xfrm>
            <a:off x="304800" y="0"/>
            <a:ext cx="8790420" cy="523220"/>
          </a:xfrm>
          <a:prstGeom prst="rect">
            <a:avLst/>
          </a:prstGeom>
          <a:noFill/>
        </p:spPr>
        <p:txBody>
          <a:bodyPr wrap="none" rtlCol="0">
            <a:spAutoFit/>
          </a:bodyPr>
          <a:lstStyle/>
          <a:p>
            <a:r>
              <a:rPr lang="en-US" sz="2800" dirty="0" smtClean="0">
                <a:solidFill>
                  <a:srgbClr val="0033CC"/>
                </a:solidFill>
              </a:rPr>
              <a:t>Bias sputter deposition (small negative bias at wafer chuck)</a:t>
            </a:r>
            <a:endParaRPr lang="en-US" sz="2800" dirty="0">
              <a:solidFill>
                <a:srgbClr val="0033CC"/>
              </a:solidFill>
            </a:endParaRPr>
          </a:p>
        </p:txBody>
      </p:sp>
      <p:cxnSp>
        <p:nvCxnSpPr>
          <p:cNvPr id="41" name="Straight Connector 40"/>
          <p:cNvCxnSpPr/>
          <p:nvPr/>
        </p:nvCxnSpPr>
        <p:spPr>
          <a:xfrm flipV="1">
            <a:off x="0" y="54806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0" name="TextBox 49"/>
          <p:cNvSpPr txBox="1"/>
          <p:nvPr/>
        </p:nvSpPr>
        <p:spPr>
          <a:xfrm>
            <a:off x="381000" y="685800"/>
            <a:ext cx="8382000" cy="2777683"/>
          </a:xfrm>
          <a:prstGeom prst="rect">
            <a:avLst/>
          </a:prstGeom>
          <a:noFill/>
        </p:spPr>
        <p:txBody>
          <a:bodyPr wrap="square" rtlCol="0">
            <a:spAutoFit/>
          </a:bodyPr>
          <a:lstStyle/>
          <a:p>
            <a:pPr marL="174625" indent="-174625">
              <a:spcAft>
                <a:spcPts val="300"/>
              </a:spcAft>
              <a:buFont typeface="Arial" pitchFamily="34" charset="0"/>
              <a:buChar char="•"/>
            </a:pPr>
            <a:r>
              <a:rPr lang="en-US" dirty="0" smtClean="0">
                <a:solidFill>
                  <a:srgbClr val="0033CC"/>
                </a:solidFill>
              </a:rPr>
              <a:t>Wafer chuck no longer connected to chamber wall, so one can apply a negative DC or RF bias (self generated bias across the sheath region) relative to chamber wall.</a:t>
            </a:r>
          </a:p>
          <a:p>
            <a:pPr marL="174625" indent="-174625">
              <a:spcAft>
                <a:spcPts val="300"/>
              </a:spcAft>
              <a:buFont typeface="Arial" pitchFamily="34" charset="0"/>
              <a:buChar char="•"/>
            </a:pPr>
            <a:r>
              <a:rPr lang="en-US" dirty="0" smtClean="0">
                <a:solidFill>
                  <a:srgbClr val="0033CC"/>
                </a:solidFill>
              </a:rPr>
              <a:t>More bombardment/etch of substrate, but deposition rate is faster than etching rate.</a:t>
            </a:r>
          </a:p>
          <a:p>
            <a:pPr marL="174625" indent="-174625">
              <a:spcAft>
                <a:spcPts val="300"/>
              </a:spcAft>
              <a:buFont typeface="Arial" pitchFamily="34" charset="0"/>
              <a:buChar char="•"/>
            </a:pPr>
            <a:r>
              <a:rPr lang="en-US" dirty="0" smtClean="0">
                <a:solidFill>
                  <a:srgbClr val="0033CC"/>
                </a:solidFill>
              </a:rPr>
              <a:t>Obviously the net deposition rate is lower than regular (without bias) sputter deposition.</a:t>
            </a:r>
          </a:p>
          <a:p>
            <a:pPr marL="174625" indent="-174625">
              <a:spcAft>
                <a:spcPts val="300"/>
              </a:spcAft>
              <a:buFont typeface="Arial" pitchFamily="34" charset="0"/>
              <a:buChar char="•"/>
            </a:pPr>
            <a:r>
              <a:rPr lang="en-US" dirty="0" smtClean="0">
                <a:solidFill>
                  <a:srgbClr val="0033CC"/>
                </a:solidFill>
              </a:rPr>
              <a:t>Increased bombardment of film may improve film quality.</a:t>
            </a:r>
          </a:p>
          <a:p>
            <a:pPr marL="174625" indent="-174625">
              <a:spcAft>
                <a:spcPts val="300"/>
              </a:spcAft>
              <a:buFont typeface="Arial" pitchFamily="34" charset="0"/>
              <a:buChar char="•"/>
            </a:pPr>
            <a:r>
              <a:rPr lang="en-US" dirty="0" smtClean="0">
                <a:solidFill>
                  <a:srgbClr val="0033CC"/>
                </a:solidFill>
              </a:rPr>
              <a:t>Can be used for wafer cleaning before deposition, or used to improve step coverage.</a:t>
            </a:r>
          </a:p>
          <a:p>
            <a:pPr marL="174625" indent="-174625">
              <a:spcAft>
                <a:spcPts val="300"/>
              </a:spcAft>
              <a:buFont typeface="Arial" pitchFamily="34" charset="0"/>
              <a:buChar char="•"/>
            </a:pPr>
            <a:r>
              <a:rPr lang="en-US" dirty="0" smtClean="0">
                <a:solidFill>
                  <a:srgbClr val="0033CC"/>
                </a:solidFill>
              </a:rPr>
              <a:t>One mechanism for improved step coverage is re-deposition of sputtered materials onto vertical sidewalls (see figure below).</a:t>
            </a:r>
            <a:endParaRPr lang="en-US" dirty="0">
              <a:solidFill>
                <a:srgbClr val="0033CC"/>
              </a:solidFill>
            </a:endParaRPr>
          </a:p>
        </p:txBody>
      </p:sp>
      <p:sp>
        <p:nvSpPr>
          <p:cNvPr id="53" name="TextBox 52"/>
          <p:cNvSpPr txBox="1"/>
          <p:nvPr/>
        </p:nvSpPr>
        <p:spPr>
          <a:xfrm>
            <a:off x="838200" y="5410200"/>
            <a:ext cx="3352800" cy="923330"/>
          </a:xfrm>
          <a:prstGeom prst="rect">
            <a:avLst/>
          </a:prstGeom>
          <a:solidFill>
            <a:schemeClr val="bg1"/>
          </a:solidFill>
        </p:spPr>
        <p:txBody>
          <a:bodyPr wrap="square" rtlCol="0">
            <a:spAutoFit/>
          </a:bodyPr>
          <a:lstStyle/>
          <a:p>
            <a:r>
              <a:rPr lang="en-US" dirty="0" smtClean="0">
                <a:solidFill>
                  <a:srgbClr val="7030A0"/>
                </a:solidFill>
              </a:rPr>
              <a:t>One mechanism for improved step coverage is re-deposition of sputtered film material.</a:t>
            </a:r>
            <a:endParaRPr lang="en-US" dirty="0">
              <a:solidFill>
                <a:srgbClr val="7030A0"/>
              </a:solidFill>
            </a:endParaRPr>
          </a:p>
        </p:txBody>
      </p:sp>
      <p:pic>
        <p:nvPicPr>
          <p:cNvPr id="195586" name="Picture 2"/>
          <p:cNvPicPr>
            <a:picLocks noChangeAspect="1" noChangeArrowheads="1"/>
          </p:cNvPicPr>
          <p:nvPr/>
        </p:nvPicPr>
        <p:blipFill>
          <a:blip r:embed="rId2" cstate="print"/>
          <a:srcRect/>
          <a:stretch>
            <a:fillRect/>
          </a:stretch>
        </p:blipFill>
        <p:spPr bwMode="auto">
          <a:xfrm>
            <a:off x="4038600" y="3657600"/>
            <a:ext cx="4756355" cy="3048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495800"/>
            <a:ext cx="8382000" cy="1754326"/>
          </a:xfrm>
          <a:prstGeom prst="rect">
            <a:avLst/>
          </a:prstGeom>
          <a:noFill/>
        </p:spPr>
        <p:txBody>
          <a:bodyPr wrap="square" rtlCol="0">
            <a:spAutoFit/>
          </a:bodyPr>
          <a:lstStyle/>
          <a:p>
            <a:r>
              <a:rPr lang="en-US" dirty="0" smtClean="0">
                <a:solidFill>
                  <a:srgbClr val="7030A0"/>
                </a:solidFill>
              </a:rPr>
              <a:t>Figure 9-29 Illustration of angle-dependent sputtering which removes non-planar features in bias-sputter deposition. </a:t>
            </a:r>
          </a:p>
          <a:p>
            <a:r>
              <a:rPr lang="en-US" dirty="0" smtClean="0">
                <a:solidFill>
                  <a:srgbClr val="7030A0"/>
                </a:solidFill>
              </a:rPr>
              <a:t>Here the angled surfaces of the overhang are preferentially sputtered by the directed ions, allowing for better filling of the hole.</a:t>
            </a:r>
          </a:p>
          <a:p>
            <a:r>
              <a:rPr lang="en-US" dirty="0" smtClean="0">
                <a:solidFill>
                  <a:srgbClr val="7030A0"/>
                </a:solidFill>
              </a:rPr>
              <a:t>Note that sputter rate is lowest for vertical (90</a:t>
            </a:r>
            <a:r>
              <a:rPr lang="en-US" baseline="30000" dirty="0" smtClean="0">
                <a:solidFill>
                  <a:srgbClr val="7030A0"/>
                </a:solidFill>
              </a:rPr>
              <a:t>o</a:t>
            </a:r>
            <a:r>
              <a:rPr lang="en-US" dirty="0" smtClean="0">
                <a:solidFill>
                  <a:srgbClr val="7030A0"/>
                </a:solidFill>
              </a:rPr>
              <a:t> ion incident angle) and horizontal surfaces (0</a:t>
            </a:r>
            <a:r>
              <a:rPr lang="en-US" baseline="30000" dirty="0" smtClean="0">
                <a:solidFill>
                  <a:srgbClr val="7030A0"/>
                </a:solidFill>
              </a:rPr>
              <a:t>o</a:t>
            </a:r>
            <a:r>
              <a:rPr lang="en-US" dirty="0" smtClean="0">
                <a:solidFill>
                  <a:srgbClr val="7030A0"/>
                </a:solidFill>
              </a:rPr>
              <a:t> ion incident angle).</a:t>
            </a:r>
            <a:endParaRPr lang="en-US" dirty="0">
              <a:solidFill>
                <a:srgbClr val="7030A0"/>
              </a:solidFill>
            </a:endParaRPr>
          </a:p>
        </p:txBody>
      </p:sp>
      <p:pic>
        <p:nvPicPr>
          <p:cNvPr id="4" name="Picture 1"/>
          <p:cNvPicPr>
            <a:picLocks noChangeAspect="1" noChangeArrowheads="1"/>
          </p:cNvPicPr>
          <p:nvPr/>
        </p:nvPicPr>
        <p:blipFill>
          <a:blip r:embed="rId2" cstate="print"/>
          <a:srcRect/>
          <a:stretch>
            <a:fillRect/>
          </a:stretch>
        </p:blipFill>
        <p:spPr bwMode="auto">
          <a:xfrm>
            <a:off x="609600" y="1020762"/>
            <a:ext cx="2743200" cy="3297246"/>
          </a:xfrm>
          <a:prstGeom prst="rect">
            <a:avLst/>
          </a:prstGeom>
          <a:noFill/>
          <a:ln w="9525">
            <a:noFill/>
            <a:miter lim="800000"/>
            <a:headEnd/>
            <a:tailEnd/>
          </a:ln>
        </p:spPr>
      </p:pic>
      <p:sp>
        <p:nvSpPr>
          <p:cNvPr id="5" name="TextBox 4"/>
          <p:cNvSpPr txBox="1"/>
          <p:nvPr/>
        </p:nvSpPr>
        <p:spPr>
          <a:xfrm>
            <a:off x="3200400" y="2011362"/>
            <a:ext cx="1143000" cy="923330"/>
          </a:xfrm>
          <a:prstGeom prst="rect">
            <a:avLst/>
          </a:prstGeom>
          <a:noFill/>
        </p:spPr>
        <p:txBody>
          <a:bodyPr wrap="square" rtlCol="0">
            <a:spAutoFit/>
          </a:bodyPr>
          <a:lstStyle/>
          <a:p>
            <a:r>
              <a:rPr lang="en-US" dirty="0" smtClean="0"/>
              <a:t>Sputtered away material</a:t>
            </a:r>
            <a:endParaRPr lang="en-US" dirty="0"/>
          </a:p>
        </p:txBody>
      </p:sp>
      <p:pic>
        <p:nvPicPr>
          <p:cNvPr id="6" name="Picture 4"/>
          <p:cNvPicPr>
            <a:picLocks noChangeAspect="1" noChangeArrowheads="1"/>
          </p:cNvPicPr>
          <p:nvPr/>
        </p:nvPicPr>
        <p:blipFill>
          <a:blip r:embed="rId3" cstate="print"/>
          <a:srcRect/>
          <a:stretch>
            <a:fillRect/>
          </a:stretch>
        </p:blipFill>
        <p:spPr>
          <a:xfrm>
            <a:off x="4953000" y="1020762"/>
            <a:ext cx="3810000" cy="3322638"/>
          </a:xfrm>
          <a:prstGeom prst="rect">
            <a:avLst/>
          </a:prstGeom>
          <a:noFill/>
        </p:spPr>
      </p:pic>
      <p:sp>
        <p:nvSpPr>
          <p:cNvPr id="7" name="Text Box 10"/>
          <p:cNvSpPr txBox="1">
            <a:spLocks noChangeArrowheads="1"/>
          </p:cNvSpPr>
          <p:nvPr/>
        </p:nvSpPr>
        <p:spPr bwMode="auto">
          <a:xfrm>
            <a:off x="6781800" y="1782762"/>
            <a:ext cx="1066800" cy="366713"/>
          </a:xfrm>
          <a:prstGeom prst="rect">
            <a:avLst/>
          </a:prstGeom>
          <a:noFill/>
          <a:ln w="9525">
            <a:noFill/>
            <a:miter lim="800000"/>
            <a:headEnd/>
            <a:tailEnd/>
          </a:ln>
        </p:spPr>
        <p:txBody>
          <a:bodyPr>
            <a:spAutoFit/>
          </a:bodyPr>
          <a:lstStyle/>
          <a:p>
            <a:pPr>
              <a:spcBef>
                <a:spcPct val="50000"/>
              </a:spcBef>
            </a:pPr>
            <a:r>
              <a:rPr lang="en-US" b="0" baseline="0" dirty="0"/>
              <a:t>60</a:t>
            </a:r>
            <a:r>
              <a:rPr lang="en-US" b="0" baseline="30000" dirty="0"/>
              <a:t>o</a:t>
            </a:r>
            <a:r>
              <a:rPr lang="en-US" b="0" baseline="0" dirty="0"/>
              <a:t> – 70</a:t>
            </a:r>
            <a:r>
              <a:rPr lang="en-US" b="0" baseline="30000" dirty="0"/>
              <a:t>o</a:t>
            </a:r>
            <a:endParaRPr lang="en-US" b="0" baseline="0" dirty="0"/>
          </a:p>
        </p:txBody>
      </p:sp>
      <p:sp>
        <p:nvSpPr>
          <p:cNvPr id="11" name="TextBox 10"/>
          <p:cNvSpPr txBox="1"/>
          <p:nvPr/>
        </p:nvSpPr>
        <p:spPr>
          <a:xfrm>
            <a:off x="1828800" y="0"/>
            <a:ext cx="5867400" cy="954107"/>
          </a:xfrm>
          <a:prstGeom prst="rect">
            <a:avLst/>
          </a:prstGeom>
          <a:noFill/>
        </p:spPr>
        <p:txBody>
          <a:bodyPr wrap="square" rtlCol="0">
            <a:spAutoFit/>
          </a:bodyPr>
          <a:lstStyle/>
          <a:p>
            <a:pPr algn="ctr"/>
            <a:r>
              <a:rPr lang="en-US" sz="2800" dirty="0" smtClean="0">
                <a:solidFill>
                  <a:srgbClr val="0033CC"/>
                </a:solidFill>
              </a:rPr>
              <a:t>Bias sputter deposition to improve step coverage: a second mechanism</a:t>
            </a:r>
            <a:endParaRPr lang="en-US" sz="2800" dirty="0">
              <a:solidFill>
                <a:srgbClr val="0033CC"/>
              </a:solidFill>
            </a:endParaRPr>
          </a:p>
        </p:txBody>
      </p:sp>
      <p:cxnSp>
        <p:nvCxnSpPr>
          <p:cNvPr id="12" name="Straight Connector 11"/>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3048000" y="0"/>
            <a:ext cx="2893484" cy="523220"/>
          </a:xfrm>
          <a:prstGeom prst="rect">
            <a:avLst/>
          </a:prstGeom>
        </p:spPr>
        <p:txBody>
          <a:bodyPr wrap="none">
            <a:spAutoFit/>
          </a:bodyPr>
          <a:lstStyle/>
          <a:p>
            <a:r>
              <a:rPr lang="en-US" altLang="zh-TW" sz="2800" dirty="0" smtClean="0">
                <a:solidFill>
                  <a:srgbClr val="0033CC"/>
                </a:solidFill>
              </a:rPr>
              <a:t>Sputtering process</a:t>
            </a:r>
            <a:endParaRPr lang="en-US" sz="2800" dirty="0">
              <a:solidFill>
                <a:srgbClr val="0033CC"/>
              </a:solidFill>
            </a:endParaRPr>
          </a:p>
        </p:txBody>
      </p:sp>
      <p:sp>
        <p:nvSpPr>
          <p:cNvPr id="11" name="Rectangle 10"/>
          <p:cNvSpPr/>
          <p:nvPr/>
        </p:nvSpPr>
        <p:spPr>
          <a:xfrm>
            <a:off x="152400" y="685800"/>
            <a:ext cx="4343400" cy="2385268"/>
          </a:xfrm>
          <a:prstGeom prst="rect">
            <a:avLst/>
          </a:prstGeom>
        </p:spPr>
        <p:txBody>
          <a:bodyPr wrap="square">
            <a:spAutoFit/>
          </a:bodyPr>
          <a:lstStyle/>
          <a:p>
            <a:pPr marL="171450" indent="-171450">
              <a:spcAft>
                <a:spcPts val="600"/>
              </a:spcAft>
              <a:buFont typeface="Arial" pitchFamily="34" charset="0"/>
              <a:buChar char="•"/>
            </a:pPr>
            <a:r>
              <a:rPr lang="en-US" altLang="zh-TW" dirty="0" smtClean="0">
                <a:solidFill>
                  <a:srgbClr val="0033CC"/>
                </a:solidFill>
              </a:rPr>
              <a:t>Sputtering process can be run in DC or RF mode (insulator must be run in RF mode)</a:t>
            </a:r>
          </a:p>
          <a:p>
            <a:pPr marL="171450" indent="-171450">
              <a:buFont typeface="Arial" pitchFamily="34" charset="0"/>
              <a:buChar char="•"/>
            </a:pPr>
            <a:r>
              <a:rPr lang="en-US" altLang="zh-TW" dirty="0" smtClean="0">
                <a:solidFill>
                  <a:srgbClr val="0033CC"/>
                </a:solidFill>
              </a:rPr>
              <a:t>Major process parameters:</a:t>
            </a:r>
          </a:p>
          <a:p>
            <a:pPr lvl="1" indent="-222250">
              <a:buFont typeface="Courier New" pitchFamily="49" charset="0"/>
              <a:buChar char="o"/>
            </a:pPr>
            <a:r>
              <a:rPr lang="en-US" altLang="zh-TW" dirty="0" smtClean="0">
                <a:solidFill>
                  <a:srgbClr val="0033CC"/>
                </a:solidFill>
              </a:rPr>
              <a:t>Operation pressure (</a:t>
            </a:r>
            <a:r>
              <a:rPr lang="en-US" altLang="zh-TW" dirty="0" smtClean="0">
                <a:solidFill>
                  <a:srgbClr val="0033CC"/>
                </a:solidFill>
                <a:sym typeface="Symbol"/>
              </a:rPr>
              <a:t></a:t>
            </a:r>
            <a:r>
              <a:rPr lang="en-US" altLang="zh-TW" dirty="0" smtClean="0">
                <a:solidFill>
                  <a:srgbClr val="0033CC"/>
                </a:solidFill>
              </a:rPr>
              <a:t>1-100mTorr)</a:t>
            </a:r>
          </a:p>
          <a:p>
            <a:pPr lvl="1" indent="-222250">
              <a:buFont typeface="Courier New" pitchFamily="49" charset="0"/>
              <a:buChar char="o"/>
            </a:pPr>
            <a:r>
              <a:rPr lang="en-US" altLang="zh-TW" dirty="0" smtClean="0">
                <a:solidFill>
                  <a:srgbClr val="0033CC"/>
                </a:solidFill>
              </a:rPr>
              <a:t>Power (few 100W)</a:t>
            </a:r>
          </a:p>
          <a:p>
            <a:pPr lvl="1" indent="-222250">
              <a:buFont typeface="Courier New" pitchFamily="49" charset="0"/>
              <a:buChar char="o"/>
            </a:pPr>
            <a:r>
              <a:rPr lang="en-US" altLang="zh-TW" dirty="0" smtClean="0">
                <a:solidFill>
                  <a:srgbClr val="0033CC"/>
                </a:solidFill>
              </a:rPr>
              <a:t>For DC sputtering, voltage -2 to -5kV.</a:t>
            </a:r>
          </a:p>
          <a:p>
            <a:pPr lvl="1" indent="-222250">
              <a:buFont typeface="Courier New" pitchFamily="49" charset="0"/>
              <a:buChar char="o"/>
            </a:pPr>
            <a:r>
              <a:rPr lang="en-US" altLang="zh-TW" dirty="0" smtClean="0">
                <a:solidFill>
                  <a:srgbClr val="0033CC"/>
                </a:solidFill>
              </a:rPr>
              <a:t>Additional substrate bias voltage.</a:t>
            </a:r>
          </a:p>
          <a:p>
            <a:pPr lvl="1" indent="-222250">
              <a:buFont typeface="Courier New" pitchFamily="49" charset="0"/>
              <a:buChar char="o"/>
            </a:pPr>
            <a:r>
              <a:rPr lang="en-US" altLang="zh-TW" dirty="0" smtClean="0">
                <a:solidFill>
                  <a:srgbClr val="0033CC"/>
                </a:solidFill>
              </a:rPr>
              <a:t>Substrate temperature (20-700</a:t>
            </a:r>
            <a:r>
              <a:rPr lang="en-US" altLang="zh-TW" baseline="30000" dirty="0" smtClean="0">
                <a:solidFill>
                  <a:srgbClr val="0033CC"/>
                </a:solidFill>
              </a:rPr>
              <a:t>o</a:t>
            </a:r>
            <a:r>
              <a:rPr lang="en-US" altLang="zh-TW" dirty="0" smtClean="0">
                <a:solidFill>
                  <a:srgbClr val="0033CC"/>
                </a:solidFill>
              </a:rPr>
              <a:t>C)</a:t>
            </a:r>
          </a:p>
        </p:txBody>
      </p:sp>
      <p:sp>
        <p:nvSpPr>
          <p:cNvPr id="16" name="Rectangle 15"/>
          <p:cNvSpPr/>
          <p:nvPr/>
        </p:nvSpPr>
        <p:spPr>
          <a:xfrm>
            <a:off x="228600" y="3257758"/>
            <a:ext cx="5334000" cy="3524042"/>
          </a:xfrm>
          <a:prstGeom prst="rect">
            <a:avLst/>
          </a:prstGeom>
        </p:spPr>
        <p:txBody>
          <a:bodyPr wrap="square">
            <a:spAutoFit/>
          </a:bodyPr>
          <a:lstStyle/>
          <a:p>
            <a:pPr>
              <a:spcAft>
                <a:spcPts val="600"/>
              </a:spcAft>
            </a:pPr>
            <a:r>
              <a:rPr lang="en-US" dirty="0" smtClean="0">
                <a:solidFill>
                  <a:srgbClr val="0033CC"/>
                </a:solidFill>
              </a:rPr>
              <a:t>In addition to IC industry, a wide range of industrial products use sputtering: LCD, computer hard drives, hard coatings for tools, metals on plastics.</a:t>
            </a:r>
          </a:p>
          <a:p>
            <a:pPr>
              <a:spcAft>
                <a:spcPts val="600"/>
              </a:spcAft>
            </a:pPr>
            <a:r>
              <a:rPr lang="en-US" dirty="0" smtClean="0">
                <a:solidFill>
                  <a:srgbClr val="C00000"/>
                </a:solidFill>
              </a:rPr>
              <a:t>It is more widely used for industry than evaporator, partly because that, for evaporation: </a:t>
            </a:r>
          </a:p>
          <a:p>
            <a:pPr marL="174625" indent="-174625">
              <a:spcAft>
                <a:spcPts val="600"/>
              </a:spcAft>
              <a:buFont typeface="Arial" pitchFamily="34" charset="0"/>
              <a:buChar char="•"/>
            </a:pPr>
            <a:r>
              <a:rPr lang="en-US" dirty="0" smtClean="0">
                <a:solidFill>
                  <a:srgbClr val="0033CC"/>
                </a:solidFill>
              </a:rPr>
              <a:t>There are very few things (rate and substrate temperature) one can do to tailor film property.</a:t>
            </a:r>
          </a:p>
          <a:p>
            <a:pPr marL="174625" indent="-174625">
              <a:spcAft>
                <a:spcPts val="600"/>
              </a:spcAft>
              <a:buFont typeface="Arial" pitchFamily="34" charset="0"/>
              <a:buChar char="•"/>
            </a:pPr>
            <a:r>
              <a:rPr lang="en-US" dirty="0" smtClean="0">
                <a:solidFill>
                  <a:srgbClr val="0033CC"/>
                </a:solidFill>
              </a:rPr>
              <a:t>The step coverage is poor.</a:t>
            </a:r>
          </a:p>
          <a:p>
            <a:pPr marL="174625" indent="-174625">
              <a:spcAft>
                <a:spcPts val="600"/>
              </a:spcAft>
              <a:buFont typeface="Arial" pitchFamily="34" charset="0"/>
              <a:buChar char="•"/>
            </a:pPr>
            <a:r>
              <a:rPr lang="en-US" dirty="0" smtClean="0">
                <a:solidFill>
                  <a:srgbClr val="0033CC"/>
                </a:solidFill>
              </a:rPr>
              <a:t>It is not suitable for compound or alloy deposition.</a:t>
            </a:r>
          </a:p>
          <a:p>
            <a:pPr marL="174625" indent="-174625">
              <a:spcAft>
                <a:spcPts val="600"/>
              </a:spcAft>
              <a:buFont typeface="Arial" pitchFamily="34" charset="0"/>
              <a:buChar char="•"/>
            </a:pPr>
            <a:r>
              <a:rPr lang="en-US" dirty="0" smtClean="0">
                <a:solidFill>
                  <a:srgbClr val="0033CC"/>
                </a:solidFill>
              </a:rPr>
              <a:t>Considerable materials are deposited on chamber walls and wasted.</a:t>
            </a:r>
          </a:p>
        </p:txBody>
      </p:sp>
      <p:sp>
        <p:nvSpPr>
          <p:cNvPr id="8" name="Slide Number Placeholder 7"/>
          <p:cNvSpPr>
            <a:spLocks noGrp="1"/>
          </p:cNvSpPr>
          <p:nvPr>
            <p:ph type="sldNum" sz="quarter" idx="11"/>
          </p:nvPr>
        </p:nvSpPr>
        <p:spPr/>
        <p:txBody>
          <a:bodyPr/>
          <a:lstStyle/>
          <a:p>
            <a:pPr>
              <a:defRPr/>
            </a:pPr>
            <a:fld id="{D5499068-5A5A-44B2-94D8-08689A1E07D1}" type="slidenum">
              <a:rPr lang="en-US" altLang="zh-TW" smtClean="0"/>
              <a:pPr>
                <a:defRPr/>
              </a:pPr>
              <a:t>3</a:t>
            </a:fld>
            <a:endParaRPr lang="en-US" altLang="zh-TW"/>
          </a:p>
        </p:txBody>
      </p:sp>
      <p:grpSp>
        <p:nvGrpSpPr>
          <p:cNvPr id="10" name="Group 9"/>
          <p:cNvGrpSpPr/>
          <p:nvPr/>
        </p:nvGrpSpPr>
        <p:grpSpPr>
          <a:xfrm>
            <a:off x="5486400" y="838200"/>
            <a:ext cx="3657600" cy="5322332"/>
            <a:chOff x="5410200" y="838200"/>
            <a:chExt cx="3657600" cy="5322332"/>
          </a:xfrm>
        </p:grpSpPr>
        <p:pic>
          <p:nvPicPr>
            <p:cNvPr id="12" name="Picture 4" descr="targets_web4cs"/>
            <p:cNvPicPr>
              <a:picLocks noChangeAspect="1" noChangeArrowheads="1"/>
            </p:cNvPicPr>
            <p:nvPr/>
          </p:nvPicPr>
          <p:blipFill>
            <a:blip r:embed="rId2" cstate="print"/>
            <a:srcRect/>
            <a:stretch>
              <a:fillRect/>
            </a:stretch>
          </p:blipFill>
          <p:spPr bwMode="auto">
            <a:xfrm>
              <a:off x="5410200" y="838200"/>
              <a:ext cx="3657600" cy="4963012"/>
            </a:xfrm>
            <a:prstGeom prst="rect">
              <a:avLst/>
            </a:prstGeom>
            <a:noFill/>
            <a:ln w="9525">
              <a:noFill/>
              <a:miter lim="800000"/>
              <a:headEnd/>
              <a:tailEnd/>
            </a:ln>
          </p:spPr>
        </p:pic>
        <p:sp>
          <p:nvSpPr>
            <p:cNvPr id="13" name="TextBox 12"/>
            <p:cNvSpPr txBox="1"/>
            <p:nvPr/>
          </p:nvSpPr>
          <p:spPr>
            <a:xfrm>
              <a:off x="5791200" y="5791200"/>
              <a:ext cx="3012684" cy="369332"/>
            </a:xfrm>
            <a:prstGeom prst="rect">
              <a:avLst/>
            </a:prstGeom>
            <a:noFill/>
          </p:spPr>
          <p:txBody>
            <a:bodyPr wrap="none" rtlCol="0">
              <a:spAutoFit/>
            </a:bodyPr>
            <a:lstStyle/>
            <a:p>
              <a:r>
                <a:rPr lang="en-US" dirty="0" smtClean="0">
                  <a:solidFill>
                    <a:srgbClr val="7030A0"/>
                  </a:solidFill>
                </a:rPr>
                <a:t>Targets for sputter deposition.</a:t>
              </a:r>
              <a:endParaRPr lang="en-US" dirty="0">
                <a:solidFill>
                  <a:srgbClr val="7030A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ipe(down)">
                                      <p:cBhvr>
                                        <p:cTn id="10" dur="500"/>
                                        <p:tgtEl>
                                          <p:spTgt spid="1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ipe(down)">
                                      <p:cBhvr>
                                        <p:cTn id="13" dur="500"/>
                                        <p:tgtEl>
                                          <p:spTgt spid="1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down)">
                                      <p:cBhvr>
                                        <p:cTn id="16" dur="500"/>
                                        <p:tgtEl>
                                          <p:spTgt spid="16">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wipe(down)">
                                      <p:cBhvr>
                                        <p:cTn id="19" dur="500"/>
                                        <p:tgtEl>
                                          <p:spTgt spid="16">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wipe(down)">
                                      <p:cBhvr>
                                        <p:cTn id="2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534400" cy="6017032"/>
          </a:xfrm>
          <a:prstGeom prst="rect">
            <a:avLst/>
          </a:prstGeom>
        </p:spPr>
        <p:txBody>
          <a:bodyPr wrap="square">
            <a:spAutoFit/>
          </a:bodyPr>
          <a:lstStyle/>
          <a:p>
            <a:pPr marL="174625" indent="-174625">
              <a:spcAft>
                <a:spcPts val="300"/>
              </a:spcAft>
              <a:buFont typeface="Arial" pitchFamily="34" charset="0"/>
              <a:buChar char="•"/>
            </a:pPr>
            <a:r>
              <a:rPr lang="en-US" dirty="0" smtClean="0">
                <a:solidFill>
                  <a:srgbClr val="0033CC"/>
                </a:solidFill>
              </a:rPr>
              <a:t>In DC &amp; RF sputtering, the efficiency of ionization from energetic collisions between the electrons and gas atoms is low.</a:t>
            </a:r>
          </a:p>
          <a:p>
            <a:pPr marL="174625" indent="-174625">
              <a:spcAft>
                <a:spcPts val="300"/>
              </a:spcAft>
              <a:buFont typeface="Arial" pitchFamily="34" charset="0"/>
              <a:buChar char="•"/>
            </a:pPr>
            <a:r>
              <a:rPr lang="en-US" dirty="0" smtClean="0">
                <a:solidFill>
                  <a:srgbClr val="0033CC"/>
                </a:solidFill>
              </a:rPr>
              <a:t>Most electrons lose energy in non-ionizing collisions or are collected by the electrodes.</a:t>
            </a:r>
          </a:p>
          <a:p>
            <a:pPr marL="174625" indent="-174625">
              <a:spcAft>
                <a:spcPts val="300"/>
              </a:spcAft>
              <a:buFont typeface="Arial" pitchFamily="34" charset="0"/>
              <a:buChar char="•"/>
            </a:pPr>
            <a:r>
              <a:rPr lang="en-US" dirty="0" smtClean="0">
                <a:solidFill>
                  <a:srgbClr val="0033CC"/>
                </a:solidFill>
              </a:rPr>
              <a:t>Oscillating RF fields increasing ionization efficiency marginally.</a:t>
            </a:r>
          </a:p>
          <a:p>
            <a:pPr marL="174625" indent="-174625">
              <a:spcAft>
                <a:spcPts val="300"/>
              </a:spcAft>
              <a:buFont typeface="Arial" pitchFamily="34" charset="0"/>
              <a:buChar char="•"/>
            </a:pPr>
            <a:r>
              <a:rPr lang="en-US" dirty="0" smtClean="0">
                <a:solidFill>
                  <a:srgbClr val="0033CC"/>
                </a:solidFill>
              </a:rPr>
              <a:t>Hence, deposition rates are low.</a:t>
            </a:r>
          </a:p>
          <a:p>
            <a:pPr marL="174625" indent="-174625">
              <a:spcAft>
                <a:spcPts val="300"/>
              </a:spcAft>
              <a:buFont typeface="Arial" pitchFamily="34" charset="0"/>
              <a:buChar char="•"/>
            </a:pPr>
            <a:r>
              <a:rPr lang="en-US" dirty="0" smtClean="0">
                <a:solidFill>
                  <a:srgbClr val="0033CC"/>
                </a:solidFill>
              </a:rPr>
              <a:t>To increase deposition rates, magnets are used to increase the percentage of electrons that take part in ionization events, increasing the ionization efficiency.</a:t>
            </a:r>
          </a:p>
          <a:p>
            <a:pPr marL="174625" indent="-174625">
              <a:spcAft>
                <a:spcPts val="300"/>
              </a:spcAft>
              <a:buFont typeface="Arial" pitchFamily="34" charset="0"/>
              <a:buChar char="•"/>
            </a:pPr>
            <a:r>
              <a:rPr lang="en-US" dirty="0" smtClean="0">
                <a:solidFill>
                  <a:srgbClr val="0033CC"/>
                </a:solidFill>
              </a:rPr>
              <a:t>A magnetic field is applied at right angles to the electric field by placing large magnets behind the target.</a:t>
            </a:r>
          </a:p>
          <a:p>
            <a:pPr marL="174625" indent="-174625">
              <a:spcAft>
                <a:spcPts val="300"/>
              </a:spcAft>
              <a:buFont typeface="Arial" pitchFamily="34" charset="0"/>
              <a:buChar char="•"/>
            </a:pPr>
            <a:r>
              <a:rPr lang="en-US" dirty="0" smtClean="0">
                <a:solidFill>
                  <a:srgbClr val="0033CC"/>
                </a:solidFill>
              </a:rPr>
              <a:t>This traps electrons near the target surface and causes them to move in a spiral motion until they collide with an </a:t>
            </a:r>
            <a:r>
              <a:rPr lang="en-US" dirty="0" err="1" smtClean="0">
                <a:solidFill>
                  <a:srgbClr val="0033CC"/>
                </a:solidFill>
              </a:rPr>
              <a:t>Ar</a:t>
            </a:r>
            <a:r>
              <a:rPr lang="en-US" dirty="0" smtClean="0">
                <a:solidFill>
                  <a:srgbClr val="0033CC"/>
                </a:solidFill>
              </a:rPr>
              <a:t> atom.</a:t>
            </a:r>
          </a:p>
          <a:p>
            <a:pPr marL="174625" indent="-174625">
              <a:spcAft>
                <a:spcPts val="300"/>
              </a:spcAft>
              <a:buFont typeface="Arial" pitchFamily="34" charset="0"/>
              <a:buChar char="•"/>
            </a:pPr>
            <a:r>
              <a:rPr lang="en-US" dirty="0" smtClean="0">
                <a:solidFill>
                  <a:srgbClr val="0033CC"/>
                </a:solidFill>
              </a:rPr>
              <a:t>The ionization and sputtering efficiencies are increased significantly - </a:t>
            </a:r>
            <a:r>
              <a:rPr lang="en-US" dirty="0" smtClean="0">
                <a:solidFill>
                  <a:srgbClr val="C00000"/>
                </a:solidFill>
              </a:rPr>
              <a:t>deposition rates increase by 10-100</a:t>
            </a:r>
            <a:r>
              <a:rPr lang="en-US" dirty="0" smtClean="0">
                <a:solidFill>
                  <a:srgbClr val="C00000"/>
                </a:solidFill>
                <a:sym typeface="Symbol"/>
              </a:rPr>
              <a:t></a:t>
            </a:r>
            <a:r>
              <a:rPr lang="en-US" dirty="0" smtClean="0">
                <a:solidFill>
                  <a:srgbClr val="C00000"/>
                </a:solidFill>
              </a:rPr>
              <a:t>, to 1 </a:t>
            </a:r>
            <a:r>
              <a:rPr lang="en-US" dirty="0" smtClean="0">
                <a:solidFill>
                  <a:srgbClr val="C00000"/>
                </a:solidFill>
                <a:sym typeface="Symbol"/>
              </a:rPr>
              <a:t></a:t>
            </a:r>
            <a:r>
              <a:rPr lang="en-US" dirty="0" smtClean="0">
                <a:solidFill>
                  <a:srgbClr val="C00000"/>
                </a:solidFill>
              </a:rPr>
              <a:t>m per minute.</a:t>
            </a:r>
          </a:p>
          <a:p>
            <a:pPr marL="174625" indent="-174625">
              <a:spcAft>
                <a:spcPts val="300"/>
              </a:spcAft>
              <a:buFont typeface="Arial" pitchFamily="34" charset="0"/>
              <a:buChar char="•"/>
            </a:pPr>
            <a:r>
              <a:rPr lang="en-US" dirty="0" smtClean="0">
                <a:solidFill>
                  <a:srgbClr val="0033CC"/>
                </a:solidFill>
              </a:rPr>
              <a:t>Unintentional wafer heating is reduced since the dense plasma is confined near the target and ion loss to the wafers is less.</a:t>
            </a:r>
          </a:p>
          <a:p>
            <a:pPr marL="174625" indent="-174625">
              <a:spcAft>
                <a:spcPts val="300"/>
              </a:spcAft>
              <a:buFont typeface="Arial" pitchFamily="34" charset="0"/>
              <a:buChar char="•"/>
            </a:pPr>
            <a:r>
              <a:rPr lang="en-US" dirty="0" smtClean="0">
                <a:solidFill>
                  <a:srgbClr val="0033CC"/>
                </a:solidFill>
              </a:rPr>
              <a:t>A lower </a:t>
            </a:r>
            <a:r>
              <a:rPr lang="en-US" dirty="0" err="1" smtClean="0">
                <a:solidFill>
                  <a:srgbClr val="0033CC"/>
                </a:solidFill>
              </a:rPr>
              <a:t>Ar</a:t>
            </a:r>
            <a:r>
              <a:rPr lang="en-US" dirty="0" smtClean="0">
                <a:solidFill>
                  <a:srgbClr val="0033CC"/>
                </a:solidFill>
              </a:rPr>
              <a:t> pressure (to 0.5mTorr, can still sustain plasma) can be utilized since ionization efficiency is larger which can improve film quality as less argon will be incorporated into the film.</a:t>
            </a:r>
          </a:p>
          <a:p>
            <a:pPr marL="174625" indent="-174625">
              <a:spcAft>
                <a:spcPts val="300"/>
              </a:spcAft>
              <a:buFont typeface="Arial" pitchFamily="34" charset="0"/>
              <a:buChar char="•"/>
            </a:pPr>
            <a:r>
              <a:rPr lang="en-US" dirty="0" smtClean="0">
                <a:solidFill>
                  <a:srgbClr val="0033CC"/>
                </a:solidFill>
              </a:rPr>
              <a:t>Magnetron sputtering can be done in DC or RF, but more often it is done in DC as cooling of insulating targets is difficult in RF systems.</a:t>
            </a:r>
            <a:endParaRPr lang="en-US" dirty="0">
              <a:solidFill>
                <a:srgbClr val="0033CC"/>
              </a:solidFill>
            </a:endParaRPr>
          </a:p>
        </p:txBody>
      </p:sp>
      <p:sp>
        <p:nvSpPr>
          <p:cNvPr id="3" name="TextBox 2"/>
          <p:cNvSpPr txBox="1"/>
          <p:nvPr/>
        </p:nvSpPr>
        <p:spPr>
          <a:xfrm>
            <a:off x="3048000" y="0"/>
            <a:ext cx="3390095" cy="523220"/>
          </a:xfrm>
          <a:prstGeom prst="rect">
            <a:avLst/>
          </a:prstGeom>
          <a:noFill/>
        </p:spPr>
        <p:txBody>
          <a:bodyPr wrap="none" rtlCol="0">
            <a:spAutoFit/>
          </a:bodyPr>
          <a:lstStyle/>
          <a:p>
            <a:r>
              <a:rPr lang="en-US" sz="2800" dirty="0" smtClean="0">
                <a:solidFill>
                  <a:srgbClr val="0033CC"/>
                </a:solidFill>
              </a:rPr>
              <a:t>Magnetron sputtering</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6248400" y="685800"/>
            <a:ext cx="2514600" cy="3489462"/>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1066800" y="609600"/>
            <a:ext cx="3923071" cy="1737360"/>
          </a:xfrm>
          <a:prstGeom prst="rect">
            <a:avLst/>
          </a:prstGeom>
          <a:noFill/>
          <a:ln w="9525">
            <a:noFill/>
            <a:miter lim="800000"/>
            <a:headEnd/>
            <a:tailEnd/>
          </a:ln>
        </p:spPr>
      </p:pic>
      <p:sp>
        <p:nvSpPr>
          <p:cNvPr id="7" name="TextBox 6"/>
          <p:cNvSpPr txBox="1"/>
          <p:nvPr/>
        </p:nvSpPr>
        <p:spPr>
          <a:xfrm>
            <a:off x="3163105" y="0"/>
            <a:ext cx="3390095" cy="523220"/>
          </a:xfrm>
          <a:prstGeom prst="rect">
            <a:avLst/>
          </a:prstGeom>
          <a:noFill/>
        </p:spPr>
        <p:txBody>
          <a:bodyPr wrap="none" rtlCol="0">
            <a:spAutoFit/>
          </a:bodyPr>
          <a:lstStyle/>
          <a:p>
            <a:r>
              <a:rPr lang="en-US" sz="2800" dirty="0" smtClean="0">
                <a:solidFill>
                  <a:srgbClr val="0033CC"/>
                </a:solidFill>
              </a:rPr>
              <a:t>Magnetron sputtering</a:t>
            </a:r>
            <a:endParaRPr lang="en-US" sz="2800" dirty="0">
              <a:solidFill>
                <a:srgbClr val="0033CC"/>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304800" y="2286000"/>
            <a:ext cx="5410200" cy="646331"/>
          </a:xfrm>
          <a:prstGeom prst="rect">
            <a:avLst/>
          </a:prstGeom>
        </p:spPr>
        <p:txBody>
          <a:bodyPr wrap="square">
            <a:spAutoFit/>
          </a:bodyPr>
          <a:lstStyle/>
          <a:p>
            <a:r>
              <a:rPr lang="en-US" dirty="0" smtClean="0">
                <a:solidFill>
                  <a:srgbClr val="0033CC"/>
                </a:solidFill>
              </a:rPr>
              <a:t>Orbital motion of electrons increases probability that they will collide with neutral species and create ions.</a:t>
            </a:r>
          </a:p>
        </p:txBody>
      </p:sp>
      <p:pic>
        <p:nvPicPr>
          <p:cNvPr id="10" name="Picture 2"/>
          <p:cNvPicPr>
            <a:picLocks noChangeAspect="1" noChangeArrowheads="1"/>
          </p:cNvPicPr>
          <p:nvPr/>
        </p:nvPicPr>
        <p:blipFill>
          <a:blip r:embed="rId4" cstate="print"/>
          <a:srcRect/>
          <a:stretch>
            <a:fillRect/>
          </a:stretch>
        </p:blipFill>
        <p:spPr bwMode="auto">
          <a:xfrm>
            <a:off x="228601" y="2895600"/>
            <a:ext cx="5190610" cy="3771900"/>
          </a:xfrm>
          <a:prstGeom prst="rect">
            <a:avLst/>
          </a:prstGeom>
          <a:noFill/>
          <a:ln w="9525">
            <a:noFill/>
            <a:miter lim="800000"/>
            <a:headEnd/>
            <a:tailEnd/>
          </a:ln>
        </p:spPr>
      </p:pic>
      <p:sp>
        <p:nvSpPr>
          <p:cNvPr id="11" name="Rectangle 10"/>
          <p:cNvSpPr/>
          <p:nvPr/>
        </p:nvSpPr>
        <p:spPr>
          <a:xfrm>
            <a:off x="5562600" y="5943600"/>
            <a:ext cx="3124200" cy="646331"/>
          </a:xfrm>
          <a:prstGeom prst="rect">
            <a:avLst/>
          </a:prstGeom>
        </p:spPr>
        <p:txBody>
          <a:bodyPr wrap="square">
            <a:spAutoFit/>
          </a:bodyPr>
          <a:lstStyle/>
          <a:p>
            <a:r>
              <a:rPr lang="en-US" dirty="0" smtClean="0">
                <a:solidFill>
                  <a:srgbClr val="0033CC"/>
                </a:solidFill>
              </a:rPr>
              <a:t>Magnetron sputtering for high density of plasma near target.</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5562600" y="685800"/>
            <a:ext cx="3228975" cy="2230791"/>
          </a:xfrm>
          <a:prstGeom prst="rect">
            <a:avLst/>
          </a:prstGeom>
          <a:noFill/>
          <a:ln w="9525">
            <a:noFill/>
            <a:miter lim="800000"/>
            <a:headEnd/>
            <a:tailEnd/>
          </a:ln>
        </p:spPr>
      </p:pic>
      <p:sp>
        <p:nvSpPr>
          <p:cNvPr id="5" name="TextBox 4"/>
          <p:cNvSpPr txBox="1"/>
          <p:nvPr/>
        </p:nvSpPr>
        <p:spPr>
          <a:xfrm>
            <a:off x="2296083" y="0"/>
            <a:ext cx="4866717" cy="523220"/>
          </a:xfrm>
          <a:prstGeom prst="rect">
            <a:avLst/>
          </a:prstGeom>
          <a:noFill/>
        </p:spPr>
        <p:txBody>
          <a:bodyPr wrap="none" rtlCol="0">
            <a:spAutoFit/>
          </a:bodyPr>
          <a:lstStyle/>
          <a:p>
            <a:r>
              <a:rPr lang="en-US" sz="2800" dirty="0" smtClean="0">
                <a:solidFill>
                  <a:srgbClr val="0033CC"/>
                </a:solidFill>
              </a:rPr>
              <a:t>Impact of magnetic field on ions</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8" name="Group 7"/>
          <p:cNvGrpSpPr/>
          <p:nvPr/>
        </p:nvGrpSpPr>
        <p:grpSpPr>
          <a:xfrm>
            <a:off x="228600" y="711875"/>
            <a:ext cx="4900509" cy="2031325"/>
            <a:chOff x="228600" y="635675"/>
            <a:chExt cx="4900509" cy="2031325"/>
          </a:xfrm>
        </p:grpSpPr>
        <p:pic>
          <p:nvPicPr>
            <p:cNvPr id="40964" name="Picture 4"/>
            <p:cNvPicPr>
              <a:picLocks noChangeAspect="1" noChangeArrowheads="1"/>
            </p:cNvPicPr>
            <p:nvPr/>
          </p:nvPicPr>
          <p:blipFill>
            <a:blip r:embed="rId3" cstate="print"/>
            <a:srcRect/>
            <a:stretch>
              <a:fillRect/>
            </a:stretch>
          </p:blipFill>
          <p:spPr bwMode="auto">
            <a:xfrm>
              <a:off x="1981200" y="680387"/>
              <a:ext cx="1828800" cy="793488"/>
            </a:xfrm>
            <a:prstGeom prst="rect">
              <a:avLst/>
            </a:prstGeom>
            <a:noFill/>
            <a:ln w="9525">
              <a:noFill/>
              <a:miter lim="800000"/>
              <a:headEnd/>
              <a:tailEnd/>
            </a:ln>
          </p:spPr>
        </p:pic>
        <p:sp>
          <p:nvSpPr>
            <p:cNvPr id="7" name="TextBox 6"/>
            <p:cNvSpPr txBox="1"/>
            <p:nvPr/>
          </p:nvSpPr>
          <p:spPr>
            <a:xfrm>
              <a:off x="228600" y="635675"/>
              <a:ext cx="4900509" cy="2031325"/>
            </a:xfrm>
            <a:prstGeom prst="rect">
              <a:avLst/>
            </a:prstGeom>
            <a:noFill/>
          </p:spPr>
          <p:txBody>
            <a:bodyPr wrap="none" rtlCol="0">
              <a:spAutoFit/>
            </a:bodyPr>
            <a:lstStyle/>
            <a:p>
              <a:r>
                <a:rPr lang="en-US" dirty="0" smtClean="0">
                  <a:solidFill>
                    <a:srgbClr val="0033CC"/>
                  </a:solidFill>
                </a:rPr>
                <a:t>Hoping radius r:</a:t>
              </a:r>
            </a:p>
            <a:p>
              <a:endParaRPr lang="en-US" dirty="0" smtClean="0">
                <a:solidFill>
                  <a:srgbClr val="0033CC"/>
                </a:solidFill>
              </a:endParaRPr>
            </a:p>
            <a:p>
              <a:endParaRPr lang="en-US" dirty="0" smtClean="0">
                <a:solidFill>
                  <a:srgbClr val="0033CC"/>
                </a:solidFill>
              </a:endParaRPr>
            </a:p>
            <a:p>
              <a:r>
                <a:rPr lang="en-US" dirty="0" err="1" smtClean="0">
                  <a:solidFill>
                    <a:srgbClr val="0033CC"/>
                  </a:solidFill>
                </a:rPr>
                <a:t>V</a:t>
              </a:r>
              <a:r>
                <a:rPr lang="en-US" baseline="-25000" dirty="0" err="1" smtClean="0">
                  <a:solidFill>
                    <a:srgbClr val="0033CC"/>
                  </a:solidFill>
                </a:rPr>
                <a:t>d</a:t>
              </a:r>
              <a:r>
                <a:rPr lang="en-US" dirty="0" smtClean="0">
                  <a:solidFill>
                    <a:srgbClr val="0033CC"/>
                  </a:solidFill>
                </a:rPr>
                <a:t>: voltage drop across dark space/sheath (</a:t>
              </a:r>
              <a:r>
                <a:rPr lang="en-US" dirty="0" smtClean="0">
                  <a:solidFill>
                    <a:srgbClr val="0033CC"/>
                  </a:solidFill>
                  <a:sym typeface="Symbol"/>
                </a:rPr>
                <a:t></a:t>
              </a:r>
              <a:r>
                <a:rPr lang="en-US" dirty="0" smtClean="0">
                  <a:solidFill>
                    <a:srgbClr val="0033CC"/>
                  </a:solidFill>
                </a:rPr>
                <a:t>100V)</a:t>
              </a:r>
            </a:p>
            <a:p>
              <a:r>
                <a:rPr lang="en-US" dirty="0" smtClean="0">
                  <a:solidFill>
                    <a:srgbClr val="0033CC"/>
                  </a:solidFill>
                </a:rPr>
                <a:t>B: magnetic field (</a:t>
              </a:r>
              <a:r>
                <a:rPr lang="en-US" dirty="0" smtClean="0">
                  <a:solidFill>
                    <a:srgbClr val="0033CC"/>
                  </a:solidFill>
                  <a:sym typeface="Symbol"/>
                </a:rPr>
                <a:t>100G</a:t>
              </a:r>
              <a:r>
                <a:rPr lang="en-US" dirty="0" smtClean="0">
                  <a:solidFill>
                    <a:srgbClr val="0033CC"/>
                  </a:solidFill>
                </a:rPr>
                <a:t>)</a:t>
              </a:r>
            </a:p>
            <a:p>
              <a:r>
                <a:rPr lang="en-US" dirty="0" smtClean="0">
                  <a:solidFill>
                    <a:srgbClr val="0033CC"/>
                  </a:solidFill>
                </a:rPr>
                <a:t>For electron: r</a:t>
              </a:r>
              <a:r>
                <a:rPr lang="en-US" dirty="0" smtClean="0">
                  <a:solidFill>
                    <a:srgbClr val="0033CC"/>
                  </a:solidFill>
                  <a:sym typeface="Symbol"/>
                </a:rPr>
                <a:t>0.3cm</a:t>
              </a:r>
            </a:p>
            <a:p>
              <a:r>
                <a:rPr lang="en-US" dirty="0" smtClean="0">
                  <a:solidFill>
                    <a:srgbClr val="0033CC"/>
                  </a:solidFill>
                  <a:sym typeface="Symbol"/>
                </a:rPr>
                <a:t>For </a:t>
              </a:r>
              <a:r>
                <a:rPr lang="en-US" dirty="0" err="1" smtClean="0">
                  <a:solidFill>
                    <a:srgbClr val="0033CC"/>
                  </a:solidFill>
                  <a:sym typeface="Symbol"/>
                </a:rPr>
                <a:t>Ar</a:t>
              </a:r>
              <a:r>
                <a:rPr lang="en-US" baseline="30000" dirty="0" smtClean="0">
                  <a:solidFill>
                    <a:srgbClr val="0033CC"/>
                  </a:solidFill>
                  <a:sym typeface="Symbol"/>
                </a:rPr>
                <a:t>+</a:t>
              </a:r>
              <a:r>
                <a:rPr lang="en-US" dirty="0" smtClean="0">
                  <a:solidFill>
                    <a:srgbClr val="0033CC"/>
                  </a:solidFill>
                  <a:sym typeface="Symbol"/>
                </a:rPr>
                <a:t> ion: r81cm</a:t>
              </a:r>
              <a:endParaRPr lang="en-US" dirty="0">
                <a:solidFill>
                  <a:srgbClr val="0033CC"/>
                </a:solidFill>
              </a:endParaRPr>
            </a:p>
          </p:txBody>
        </p:sp>
      </p:grpSp>
      <p:pic>
        <p:nvPicPr>
          <p:cNvPr id="9" name="Picture 2"/>
          <p:cNvPicPr>
            <a:picLocks noChangeAspect="1" noChangeArrowheads="1"/>
          </p:cNvPicPr>
          <p:nvPr/>
        </p:nvPicPr>
        <p:blipFill>
          <a:blip r:embed="rId4" cstate="print"/>
          <a:srcRect/>
          <a:stretch>
            <a:fillRect/>
          </a:stretch>
        </p:blipFill>
        <p:spPr bwMode="auto">
          <a:xfrm>
            <a:off x="4333887" y="3124200"/>
            <a:ext cx="4580021" cy="3505200"/>
          </a:xfrm>
          <a:prstGeom prst="rect">
            <a:avLst/>
          </a:prstGeom>
          <a:noFill/>
          <a:ln w="9525">
            <a:noFill/>
            <a:miter lim="800000"/>
            <a:headEnd/>
            <a:tailEnd/>
          </a:ln>
        </p:spPr>
      </p:pic>
      <p:sp>
        <p:nvSpPr>
          <p:cNvPr id="10" name="TextBox 9"/>
          <p:cNvSpPr txBox="1"/>
          <p:nvPr/>
        </p:nvSpPr>
        <p:spPr>
          <a:xfrm>
            <a:off x="228600" y="3886200"/>
            <a:ext cx="4114800" cy="1869743"/>
          </a:xfrm>
          <a:prstGeom prst="rect">
            <a:avLst/>
          </a:prstGeom>
          <a:noFill/>
        </p:spPr>
        <p:txBody>
          <a:bodyPr wrap="square" rtlCol="0">
            <a:spAutoFit/>
          </a:bodyPr>
          <a:lstStyle/>
          <a:p>
            <a:pPr>
              <a:spcAft>
                <a:spcPts val="300"/>
              </a:spcAft>
            </a:pPr>
            <a:r>
              <a:rPr lang="en-US" dirty="0" smtClean="0">
                <a:solidFill>
                  <a:srgbClr val="C00000"/>
                </a:solidFill>
              </a:rPr>
              <a:t>As a result:</a:t>
            </a:r>
          </a:p>
          <a:p>
            <a:pPr marL="174625" indent="-174625">
              <a:spcAft>
                <a:spcPts val="300"/>
              </a:spcAft>
              <a:buFont typeface="Arial" pitchFamily="34" charset="0"/>
              <a:buChar char="•"/>
            </a:pPr>
            <a:r>
              <a:rPr lang="en-US" dirty="0" smtClean="0">
                <a:solidFill>
                  <a:srgbClr val="0033CC"/>
                </a:solidFill>
              </a:rPr>
              <a:t>Current density (proportional to ionization rate) increases by 100 times.</a:t>
            </a:r>
          </a:p>
          <a:p>
            <a:pPr marL="174625" indent="-174625">
              <a:spcAft>
                <a:spcPts val="300"/>
              </a:spcAft>
              <a:buFont typeface="Arial" pitchFamily="34" charset="0"/>
              <a:buChar char="•"/>
            </a:pPr>
            <a:r>
              <a:rPr lang="en-US" dirty="0" smtClean="0">
                <a:solidFill>
                  <a:srgbClr val="0033CC"/>
                </a:solidFill>
              </a:rPr>
              <a:t>Required discharge pressure drops 100 times.</a:t>
            </a:r>
          </a:p>
          <a:p>
            <a:pPr marL="174625" indent="-174625">
              <a:spcAft>
                <a:spcPts val="300"/>
              </a:spcAft>
              <a:buFont typeface="Arial" pitchFamily="34" charset="0"/>
              <a:buChar char="•"/>
            </a:pPr>
            <a:r>
              <a:rPr lang="en-US" dirty="0" smtClean="0">
                <a:solidFill>
                  <a:srgbClr val="0033CC"/>
                </a:solidFill>
              </a:rPr>
              <a:t>Deposition rate increases 100 times.</a:t>
            </a:r>
            <a:endParaRPr lang="en-US" dirty="0">
              <a:solidFill>
                <a:srgbClr val="0033CC"/>
              </a:solidFill>
            </a:endParaRPr>
          </a:p>
        </p:txBody>
      </p:sp>
      <p:sp>
        <p:nvSpPr>
          <p:cNvPr id="11" name="TextBox 10"/>
          <p:cNvSpPr txBox="1"/>
          <p:nvPr/>
        </p:nvSpPr>
        <p:spPr>
          <a:xfrm>
            <a:off x="6629400" y="4114800"/>
            <a:ext cx="1752600" cy="523220"/>
          </a:xfrm>
          <a:prstGeom prst="rect">
            <a:avLst/>
          </a:prstGeom>
          <a:noFill/>
        </p:spPr>
        <p:txBody>
          <a:bodyPr wrap="square" rtlCol="0">
            <a:spAutoFit/>
          </a:bodyPr>
          <a:lstStyle/>
          <a:p>
            <a:r>
              <a:rPr lang="en-US" sz="1400" dirty="0" smtClean="0"/>
              <a:t>(non-magnetron can work at 10mTorr)</a:t>
            </a:r>
            <a:endParaRPr lang="en-US" sz="1400"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5715000" y="101169"/>
            <a:ext cx="3352800" cy="4470831"/>
          </a:xfrm>
          <a:prstGeom prst="rect">
            <a:avLst/>
          </a:prstGeom>
          <a:noFill/>
          <a:ln w="12700" cap="sq">
            <a:noFill/>
            <a:miter lim="800000"/>
            <a:headEnd type="none" w="sm" len="sm"/>
            <a:tailEnd type="none" w="sm" len="sm"/>
          </a:ln>
        </p:spPr>
      </p:pic>
      <p:sp>
        <p:nvSpPr>
          <p:cNvPr id="20483" name="Rectangle 5"/>
          <p:cNvSpPr>
            <a:spLocks noChangeArrowheads="1"/>
          </p:cNvSpPr>
          <p:nvPr/>
        </p:nvSpPr>
        <p:spPr bwMode="auto">
          <a:xfrm>
            <a:off x="5715000" y="3886200"/>
            <a:ext cx="3352800" cy="646331"/>
          </a:xfrm>
          <a:prstGeom prst="rect">
            <a:avLst/>
          </a:prstGeom>
          <a:noFill/>
          <a:ln w="12700" cap="sq">
            <a:noFill/>
            <a:miter lim="800000"/>
            <a:headEnd type="none" w="sm" len="sm"/>
            <a:tailEnd type="none" w="sm" len="sm"/>
          </a:ln>
        </p:spPr>
        <p:txBody>
          <a:bodyPr wrap="square" anchor="ctr">
            <a:spAutoFit/>
          </a:bodyPr>
          <a:lstStyle/>
          <a:p>
            <a:r>
              <a:rPr lang="en-US" altLang="zh-TW" dirty="0">
                <a:solidFill>
                  <a:srgbClr val="7030A0"/>
                </a:solidFill>
              </a:rPr>
              <a:t>A magnetron sputter </a:t>
            </a:r>
            <a:r>
              <a:rPr lang="en-US" altLang="zh-TW" dirty="0" smtClean="0">
                <a:solidFill>
                  <a:srgbClr val="7030A0"/>
                </a:solidFill>
              </a:rPr>
              <a:t>gun, magnet under target (not seen) </a:t>
            </a:r>
            <a:endParaRPr lang="en-US" altLang="zh-TW" dirty="0">
              <a:solidFill>
                <a:srgbClr val="7030A0"/>
              </a:solidFill>
            </a:endParaRPr>
          </a:p>
        </p:txBody>
      </p:sp>
      <p:sp>
        <p:nvSpPr>
          <p:cNvPr id="6" name="TextBox 5"/>
          <p:cNvSpPr txBox="1"/>
          <p:nvPr/>
        </p:nvSpPr>
        <p:spPr>
          <a:xfrm>
            <a:off x="228600" y="0"/>
            <a:ext cx="3390095" cy="523220"/>
          </a:xfrm>
          <a:prstGeom prst="rect">
            <a:avLst/>
          </a:prstGeom>
          <a:noFill/>
        </p:spPr>
        <p:txBody>
          <a:bodyPr wrap="none" rtlCol="0">
            <a:spAutoFit/>
          </a:bodyPr>
          <a:lstStyle/>
          <a:p>
            <a:r>
              <a:rPr lang="en-US" sz="2800" dirty="0" smtClean="0">
                <a:solidFill>
                  <a:srgbClr val="0033CC"/>
                </a:solidFill>
              </a:rPr>
              <a:t>Magnetron sputtering</a:t>
            </a:r>
            <a:endParaRPr lang="en-US" sz="2800" dirty="0">
              <a:solidFill>
                <a:srgbClr val="0033CC"/>
              </a:solidFill>
            </a:endParaRPr>
          </a:p>
        </p:txBody>
      </p:sp>
      <p:cxnSp>
        <p:nvCxnSpPr>
          <p:cNvPr id="7" name="Straight Connector 6"/>
          <p:cNvCxnSpPr/>
          <p:nvPr/>
        </p:nvCxnSpPr>
        <p:spPr>
          <a:xfrm>
            <a:off x="0" y="533400"/>
            <a:ext cx="37338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533400"/>
            <a:ext cx="5562600" cy="4124206"/>
          </a:xfrm>
          <a:prstGeom prst="rect">
            <a:avLst/>
          </a:prstGeom>
          <a:noFill/>
        </p:spPr>
        <p:txBody>
          <a:bodyPr wrap="square" rtlCol="0">
            <a:spAutoFit/>
          </a:bodyPr>
          <a:lstStyle/>
          <a:p>
            <a:pPr>
              <a:spcAft>
                <a:spcPts val="300"/>
              </a:spcAft>
            </a:pPr>
            <a:r>
              <a:rPr lang="en-US" dirty="0" smtClean="0">
                <a:solidFill>
                  <a:srgbClr val="0033CC"/>
                </a:solidFill>
              </a:rPr>
              <a:t>For some applications (e.g. filling of high aspect ratio holes), small target and large target-substrate separation is used, in order to achieve narrow arrival angle distribution. (</a:t>
            </a:r>
            <a:r>
              <a:rPr lang="en-US" dirty="0" smtClean="0">
                <a:solidFill>
                  <a:srgbClr val="C00000"/>
                </a:solidFill>
              </a:rPr>
              <a:t>long throw sputtering</a:t>
            </a:r>
            <a:r>
              <a:rPr lang="en-US" dirty="0" smtClean="0">
                <a:solidFill>
                  <a:srgbClr val="0033CC"/>
                </a:solidFill>
              </a:rPr>
              <a:t>)</a:t>
            </a:r>
          </a:p>
          <a:p>
            <a:pPr>
              <a:spcAft>
                <a:spcPts val="300"/>
              </a:spcAft>
            </a:pPr>
            <a:r>
              <a:rPr lang="en-US" dirty="0" smtClean="0">
                <a:solidFill>
                  <a:srgbClr val="0033CC"/>
                </a:solidFill>
              </a:rPr>
              <a:t>This is possible only if the atoms don’t experience many collisions on their path to the substrate.</a:t>
            </a:r>
          </a:p>
          <a:p>
            <a:pPr>
              <a:spcAft>
                <a:spcPts val="300"/>
              </a:spcAft>
            </a:pPr>
            <a:r>
              <a:rPr lang="en-US" dirty="0" smtClean="0">
                <a:solidFill>
                  <a:srgbClr val="0033CC"/>
                </a:solidFill>
              </a:rPr>
              <a:t>This means a large mean free path and a low chamber pressure, which can be achieved using magnetron sputtering.</a:t>
            </a:r>
          </a:p>
          <a:p>
            <a:pPr>
              <a:spcAft>
                <a:spcPts val="300"/>
              </a:spcAft>
            </a:pPr>
            <a:r>
              <a:rPr lang="en-US" dirty="0" smtClean="0">
                <a:solidFill>
                  <a:srgbClr val="0033CC"/>
                </a:solidFill>
              </a:rPr>
              <a:t>E.g., 10cm mean free path for 0.5mTorr pressure (but this value is for </a:t>
            </a:r>
            <a:r>
              <a:rPr lang="en-US" dirty="0" err="1" smtClean="0">
                <a:solidFill>
                  <a:srgbClr val="0033CC"/>
                </a:solidFill>
              </a:rPr>
              <a:t>Ar</a:t>
            </a:r>
            <a:r>
              <a:rPr lang="en-US" dirty="0" smtClean="0">
                <a:solidFill>
                  <a:srgbClr val="0033CC"/>
                </a:solidFill>
              </a:rPr>
              <a:t>, not the material to be deposited).</a:t>
            </a:r>
          </a:p>
          <a:p>
            <a:pPr>
              <a:spcAft>
                <a:spcPts val="300"/>
              </a:spcAft>
            </a:pPr>
            <a:r>
              <a:rPr lang="en-US" dirty="0" smtClean="0">
                <a:solidFill>
                  <a:srgbClr val="0033CC"/>
                </a:solidFill>
              </a:rPr>
              <a:t>When the pressure is not that low, most atoms will be deposited onto chamber wall. (Those reaching the substrate still have narrow arrival angle distribution)</a:t>
            </a:r>
            <a:endParaRPr lang="en-US" dirty="0">
              <a:solidFill>
                <a:srgbClr val="0033CC"/>
              </a:solidFill>
            </a:endParaRPr>
          </a:p>
        </p:txBody>
      </p:sp>
      <p:pic>
        <p:nvPicPr>
          <p:cNvPr id="9" name="Picture 5" descr="Cathode_Pair_Plasma_Discharge_small"/>
          <p:cNvPicPr>
            <a:picLocks noGrp="1" noChangeAspect="1" noChangeArrowheads="1"/>
          </p:cNvPicPr>
          <p:nvPr>
            <p:ph sz="quarter" idx="4294967295"/>
          </p:nvPr>
        </p:nvPicPr>
        <p:blipFill>
          <a:blip r:embed="rId3" cstate="print"/>
          <a:srcRect/>
          <a:stretch>
            <a:fillRect/>
          </a:stretch>
        </p:blipFill>
        <p:spPr>
          <a:xfrm>
            <a:off x="4114800" y="4724400"/>
            <a:ext cx="1320800" cy="2133600"/>
          </a:xfrm>
          <a:prstGeom prst="rect">
            <a:avLst/>
          </a:prstGeom>
          <a:noFill/>
        </p:spPr>
      </p:pic>
      <p:pic>
        <p:nvPicPr>
          <p:cNvPr id="10" name="Picture 7" descr="Magnetron_Sputtering_Schematic_small"/>
          <p:cNvPicPr>
            <a:picLocks noGrp="1" noChangeAspect="1" noChangeArrowheads="1"/>
          </p:cNvPicPr>
          <p:nvPr>
            <p:ph sz="quarter" idx="4294967295"/>
          </p:nvPr>
        </p:nvPicPr>
        <p:blipFill>
          <a:blip r:embed="rId4" cstate="print"/>
          <a:srcRect/>
          <a:stretch>
            <a:fillRect/>
          </a:stretch>
        </p:blipFill>
        <p:spPr>
          <a:xfrm>
            <a:off x="5638799" y="4724400"/>
            <a:ext cx="3420093" cy="2133600"/>
          </a:xfrm>
          <a:prstGeom prst="rect">
            <a:avLst/>
          </a:prstGeom>
          <a:noFill/>
        </p:spPr>
      </p:pic>
      <p:sp>
        <p:nvSpPr>
          <p:cNvPr id="11" name="Rectangle 10"/>
          <p:cNvSpPr/>
          <p:nvPr/>
        </p:nvSpPr>
        <p:spPr>
          <a:xfrm>
            <a:off x="152400" y="4876800"/>
            <a:ext cx="3657600" cy="1200329"/>
          </a:xfrm>
          <a:prstGeom prst="rect">
            <a:avLst/>
          </a:prstGeom>
        </p:spPr>
        <p:txBody>
          <a:bodyPr wrap="square">
            <a:spAutoFit/>
          </a:bodyPr>
          <a:lstStyle/>
          <a:p>
            <a:r>
              <a:rPr lang="en-US" dirty="0" smtClean="0">
                <a:solidFill>
                  <a:srgbClr val="C00000"/>
                </a:solidFill>
              </a:rPr>
              <a:t>Issues for magnetron sputtering:</a:t>
            </a:r>
          </a:p>
          <a:p>
            <a:r>
              <a:rPr lang="en-US" dirty="0" smtClean="0">
                <a:solidFill>
                  <a:srgbClr val="0033CC"/>
                </a:solidFill>
              </a:rPr>
              <a:t>Erosion track in the target, leading to poor target use efficiency and non-uniform film on substrate.</a:t>
            </a:r>
            <a:endParaRPr lang="en-US" dirty="0">
              <a:solidFill>
                <a:srgbClr val="0033CC"/>
              </a:solidFill>
            </a:endParaRPr>
          </a:p>
        </p:txBody>
      </p:sp>
      <p:cxnSp>
        <p:nvCxnSpPr>
          <p:cNvPr id="14" name="Straight Connector 13"/>
          <p:cNvCxnSpPr/>
          <p:nvPr/>
        </p:nvCxnSpPr>
        <p:spPr>
          <a:xfrm>
            <a:off x="0" y="4648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105400"/>
            <a:ext cx="8610600" cy="1477328"/>
          </a:xfrm>
          <a:prstGeom prst="rect">
            <a:avLst/>
          </a:prstGeom>
        </p:spPr>
        <p:txBody>
          <a:bodyPr wrap="square">
            <a:spAutoFit/>
          </a:bodyPr>
          <a:lstStyle/>
          <a:p>
            <a:pPr marL="174625" indent="-174625">
              <a:buFont typeface="Arial" pitchFamily="34" charset="0"/>
              <a:buChar char="•"/>
            </a:pPr>
            <a:r>
              <a:rPr lang="en-US" dirty="0" smtClean="0">
                <a:solidFill>
                  <a:srgbClr val="0033CC"/>
                </a:solidFill>
              </a:rPr>
              <a:t>Insert a plate with high-aspect-ratio holes. </a:t>
            </a:r>
          </a:p>
          <a:p>
            <a:pPr marL="174625" indent="-174625">
              <a:buFont typeface="Arial" pitchFamily="34" charset="0"/>
              <a:buChar char="•"/>
            </a:pPr>
            <a:r>
              <a:rPr lang="en-US" dirty="0" smtClean="0">
                <a:solidFill>
                  <a:srgbClr val="0033CC"/>
                </a:solidFill>
              </a:rPr>
              <a:t>Sputter at low pressure, mean path is long enough that few collisions occur between collimator and wafer.</a:t>
            </a:r>
          </a:p>
          <a:p>
            <a:pPr marL="174625" indent="-174625">
              <a:buFont typeface="Arial" pitchFamily="34" charset="0"/>
              <a:buChar char="•"/>
            </a:pPr>
            <a:r>
              <a:rPr lang="en-US" dirty="0" smtClean="0">
                <a:solidFill>
                  <a:srgbClr val="0033CC"/>
                </a:solidFill>
              </a:rPr>
              <a:t>Species with velocities nearly perpendicular to wafer surface pass through the holes.</a:t>
            </a:r>
          </a:p>
          <a:p>
            <a:pPr marL="174625" indent="-174625">
              <a:buFont typeface="Arial" pitchFamily="34" charset="0"/>
              <a:buChar char="•"/>
            </a:pPr>
            <a:r>
              <a:rPr lang="en-US" dirty="0" smtClean="0">
                <a:solidFill>
                  <a:srgbClr val="0033CC"/>
                </a:solidFill>
              </a:rPr>
              <a:t>Reduce deposition rate considerably (most sputtered atoms cannot reach the substrate).</a:t>
            </a:r>
            <a:endParaRPr lang="en-US" dirty="0">
              <a:solidFill>
                <a:srgbClr val="0033CC"/>
              </a:solidFill>
            </a:endParaRPr>
          </a:p>
        </p:txBody>
      </p:sp>
      <p:pic>
        <p:nvPicPr>
          <p:cNvPr id="277506" name="Picture 2"/>
          <p:cNvPicPr>
            <a:picLocks noChangeAspect="1" noChangeArrowheads="1"/>
          </p:cNvPicPr>
          <p:nvPr/>
        </p:nvPicPr>
        <p:blipFill>
          <a:blip r:embed="rId2" cstate="print"/>
          <a:srcRect/>
          <a:stretch>
            <a:fillRect/>
          </a:stretch>
        </p:blipFill>
        <p:spPr bwMode="auto">
          <a:xfrm>
            <a:off x="1524000" y="2286000"/>
            <a:ext cx="5778810" cy="2937164"/>
          </a:xfrm>
          <a:prstGeom prst="rect">
            <a:avLst/>
          </a:prstGeom>
          <a:noFill/>
          <a:ln w="9525">
            <a:noFill/>
            <a:miter lim="800000"/>
            <a:headEnd/>
            <a:tailEnd/>
          </a:ln>
        </p:spPr>
      </p:pic>
      <p:sp>
        <p:nvSpPr>
          <p:cNvPr id="6" name="TextBox 5"/>
          <p:cNvSpPr txBox="1"/>
          <p:nvPr/>
        </p:nvSpPr>
        <p:spPr>
          <a:xfrm>
            <a:off x="2819400" y="0"/>
            <a:ext cx="3323282" cy="523220"/>
          </a:xfrm>
          <a:prstGeom prst="rect">
            <a:avLst/>
          </a:prstGeom>
          <a:noFill/>
        </p:spPr>
        <p:txBody>
          <a:bodyPr wrap="none" rtlCol="0">
            <a:spAutoFit/>
          </a:bodyPr>
          <a:lstStyle/>
          <a:p>
            <a:r>
              <a:rPr lang="en-US" sz="2800" dirty="0" smtClean="0">
                <a:solidFill>
                  <a:srgbClr val="0033CC"/>
                </a:solidFill>
              </a:rPr>
              <a:t>Collimated sputtering</a:t>
            </a:r>
            <a:endParaRPr lang="en-US" sz="2800" dirty="0">
              <a:solidFill>
                <a:srgbClr val="0033CC"/>
              </a:solidFill>
            </a:endParaRPr>
          </a:p>
        </p:txBody>
      </p:sp>
      <p:cxnSp>
        <p:nvCxnSpPr>
          <p:cNvPr id="7" name="Straight Connector 6"/>
          <p:cNvCxnSpPr/>
          <p:nvPr/>
        </p:nvCxnSpPr>
        <p:spPr>
          <a:xfrm>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28600" y="685800"/>
            <a:ext cx="8610600" cy="1277273"/>
          </a:xfrm>
          <a:prstGeom prst="rect">
            <a:avLst/>
          </a:prstGeom>
          <a:noFill/>
        </p:spPr>
        <p:txBody>
          <a:bodyPr wrap="square" rtlCol="0">
            <a:spAutoFit/>
          </a:bodyPr>
          <a:lstStyle/>
          <a:p>
            <a:pPr>
              <a:spcAft>
                <a:spcPts val="600"/>
              </a:spcAft>
            </a:pPr>
            <a:r>
              <a:rPr lang="en-US" dirty="0" smtClean="0">
                <a:solidFill>
                  <a:srgbClr val="0033CC"/>
                </a:solidFill>
              </a:rPr>
              <a:t>The goal is to fill high aspect ratio holes by more directional sputtering with narrow arrival angle distribution. </a:t>
            </a:r>
          </a:p>
          <a:p>
            <a:pPr>
              <a:spcAft>
                <a:spcPts val="600"/>
              </a:spcAft>
            </a:pPr>
            <a:r>
              <a:rPr lang="en-US" dirty="0" smtClean="0">
                <a:solidFill>
                  <a:srgbClr val="0033CC"/>
                </a:solidFill>
              </a:rPr>
              <a:t>The long throw sputtering (previous slide) is one kind of “collimated” sputtering, but also with low efficiency.</a:t>
            </a:r>
            <a:endParaRPr lang="en-US" dirty="0">
              <a:solidFill>
                <a:srgbClr val="0033CC"/>
              </a:solidFill>
            </a:endParaRPr>
          </a:p>
        </p:txBody>
      </p:sp>
      <p:sp>
        <p:nvSpPr>
          <p:cNvPr id="10" name="TextBox 9"/>
          <p:cNvSpPr txBox="1"/>
          <p:nvPr/>
        </p:nvSpPr>
        <p:spPr>
          <a:xfrm>
            <a:off x="2971800" y="2057400"/>
            <a:ext cx="2206886" cy="369332"/>
          </a:xfrm>
          <a:prstGeom prst="rect">
            <a:avLst/>
          </a:prstGeom>
          <a:noFill/>
        </p:spPr>
        <p:txBody>
          <a:bodyPr wrap="none" rtlCol="0">
            <a:spAutoFit/>
          </a:bodyPr>
          <a:lstStyle/>
          <a:p>
            <a:r>
              <a:rPr lang="en-US" dirty="0" smtClean="0">
                <a:solidFill>
                  <a:srgbClr val="C00000"/>
                </a:solidFill>
              </a:rPr>
              <a:t>Collimated sputtering</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
          <p:cNvGraphicFramePr>
            <a:graphicFrameLocks noChangeAspect="1"/>
          </p:cNvGraphicFramePr>
          <p:nvPr/>
        </p:nvGraphicFramePr>
        <p:xfrm>
          <a:off x="76200" y="823212"/>
          <a:ext cx="4508500" cy="3062988"/>
        </p:xfrm>
        <a:graphic>
          <a:graphicData uri="http://schemas.openxmlformats.org/presentationml/2006/ole">
            <p:oleObj spid="_x0000_s9218" name="Document" r:id="rId3" imgW="4203192" imgH="2855976" progId="Word.Document.8">
              <p:embed/>
            </p:oleObj>
          </a:graphicData>
        </a:graphic>
      </p:graphicFrame>
      <p:sp>
        <p:nvSpPr>
          <p:cNvPr id="10244" name="Text Box 4"/>
          <p:cNvSpPr txBox="1">
            <a:spLocks noChangeArrowheads="1"/>
          </p:cNvSpPr>
          <p:nvPr/>
        </p:nvSpPr>
        <p:spPr bwMode="auto">
          <a:xfrm>
            <a:off x="4648200" y="685800"/>
            <a:ext cx="4495800" cy="3647152"/>
          </a:xfrm>
          <a:prstGeom prst="rect">
            <a:avLst/>
          </a:prstGeom>
          <a:noFill/>
          <a:ln w="9525">
            <a:noFill/>
            <a:miter lim="800000"/>
            <a:headEnd/>
            <a:tailEnd/>
          </a:ln>
        </p:spPr>
        <p:txBody>
          <a:bodyPr wrap="square">
            <a:spAutoFit/>
          </a:bodyPr>
          <a:lstStyle/>
          <a:p>
            <a:pPr marL="174625" indent="-174625">
              <a:spcAft>
                <a:spcPts val="300"/>
              </a:spcAft>
              <a:buFont typeface="Arial" pitchFamily="34" charset="0"/>
              <a:buChar char="•"/>
            </a:pPr>
            <a:r>
              <a:rPr lang="en-US" sz="1800" b="0" dirty="0" smtClean="0">
                <a:solidFill>
                  <a:srgbClr val="0033CC"/>
                </a:solidFill>
              </a:rPr>
              <a:t>The </a:t>
            </a:r>
            <a:r>
              <a:rPr lang="en-US" sz="1800" b="0" dirty="0">
                <a:solidFill>
                  <a:srgbClr val="0033CC"/>
                </a:solidFill>
              </a:rPr>
              <a:t>depositing </a:t>
            </a:r>
            <a:r>
              <a:rPr lang="en-US" sz="1800" b="0" dirty="0" smtClean="0">
                <a:solidFill>
                  <a:srgbClr val="0033CC"/>
                </a:solidFill>
              </a:rPr>
              <a:t>atoms </a:t>
            </a:r>
            <a:r>
              <a:rPr lang="en-US" sz="1800" b="0" dirty="0">
                <a:solidFill>
                  <a:srgbClr val="0033CC"/>
                </a:solidFill>
              </a:rPr>
              <a:t>themselves are ionized. </a:t>
            </a:r>
          </a:p>
          <a:p>
            <a:pPr marL="174625" indent="-174625">
              <a:spcAft>
                <a:spcPts val="300"/>
              </a:spcAft>
              <a:buFont typeface="Arial" pitchFamily="34" charset="0"/>
              <a:buChar char="•"/>
            </a:pPr>
            <a:r>
              <a:rPr lang="en-US" sz="1800" b="0" dirty="0" smtClean="0">
                <a:solidFill>
                  <a:srgbClr val="0033CC"/>
                </a:solidFill>
              </a:rPr>
              <a:t>An </a:t>
            </a:r>
            <a:r>
              <a:rPr lang="en-US" sz="1800" b="0" dirty="0">
                <a:solidFill>
                  <a:srgbClr val="0033CC"/>
                </a:solidFill>
              </a:rPr>
              <a:t>RF coil around the </a:t>
            </a:r>
            <a:r>
              <a:rPr lang="en-US" sz="1800" b="0" dirty="0" smtClean="0">
                <a:solidFill>
                  <a:srgbClr val="0033CC"/>
                </a:solidFill>
              </a:rPr>
              <a:t>plasma induces </a:t>
            </a:r>
            <a:r>
              <a:rPr lang="en-US" sz="1800" b="0" dirty="0">
                <a:solidFill>
                  <a:srgbClr val="0033CC"/>
                </a:solidFill>
              </a:rPr>
              <a:t>collisions in the </a:t>
            </a:r>
            <a:r>
              <a:rPr lang="en-US" sz="1800" b="0" dirty="0" smtClean="0">
                <a:solidFill>
                  <a:srgbClr val="0033CC"/>
                </a:solidFill>
              </a:rPr>
              <a:t>plasma, creating </a:t>
            </a:r>
            <a:r>
              <a:rPr lang="en-US" sz="1800" b="0" dirty="0">
                <a:solidFill>
                  <a:srgbClr val="0033CC"/>
                </a:solidFill>
              </a:rPr>
              <a:t>the </a:t>
            </a:r>
            <a:r>
              <a:rPr lang="en-US" sz="1800" b="0" dirty="0" smtClean="0">
                <a:solidFill>
                  <a:srgbClr val="0033CC"/>
                </a:solidFill>
              </a:rPr>
              <a:t>ions </a:t>
            </a:r>
            <a:r>
              <a:rPr lang="en-US" sz="1800" b="0" dirty="0">
                <a:solidFill>
                  <a:srgbClr val="0033CC"/>
                </a:solidFill>
              </a:rPr>
              <a:t>(50-85% ionized</a:t>
            </a:r>
            <a:r>
              <a:rPr lang="en-US" sz="1800" b="0" dirty="0" smtClean="0">
                <a:solidFill>
                  <a:srgbClr val="0033CC"/>
                </a:solidFill>
              </a:rPr>
              <a:t>).</a:t>
            </a:r>
          </a:p>
          <a:p>
            <a:pPr marL="174625" indent="-174625">
              <a:spcAft>
                <a:spcPts val="300"/>
              </a:spcAft>
              <a:buFont typeface="Arial" pitchFamily="34" charset="0"/>
              <a:buChar char="•"/>
            </a:pPr>
            <a:r>
              <a:rPr lang="en-US" dirty="0" smtClean="0">
                <a:solidFill>
                  <a:srgbClr val="0033CC"/>
                </a:solidFill>
              </a:rPr>
              <a:t>Most sputtered atoms can reach the substrate, thus it is a better solution than a collimator.</a:t>
            </a:r>
          </a:p>
          <a:p>
            <a:pPr marL="174625" indent="-174625">
              <a:spcAft>
                <a:spcPts val="300"/>
              </a:spcAft>
              <a:buFont typeface="Arial" pitchFamily="34" charset="0"/>
              <a:buChar char="•"/>
            </a:pPr>
            <a:r>
              <a:rPr lang="en-US" sz="1800" b="0" dirty="0" smtClean="0">
                <a:solidFill>
                  <a:srgbClr val="0033CC"/>
                </a:solidFill>
              </a:rPr>
              <a:t>This, again, </a:t>
            </a:r>
            <a:r>
              <a:rPr lang="en-US" dirty="0" smtClean="0">
                <a:solidFill>
                  <a:srgbClr val="0033CC"/>
                </a:solidFill>
              </a:rPr>
              <a:t>provides a narrow distribution of arrival angles, which may be useful when filling or coating the bottom of  deep contact hole.</a:t>
            </a:r>
            <a:endParaRPr lang="en-US" sz="1800" b="0" dirty="0">
              <a:solidFill>
                <a:srgbClr val="0033CC"/>
              </a:solidFill>
            </a:endParaRPr>
          </a:p>
        </p:txBody>
      </p:sp>
      <p:pic>
        <p:nvPicPr>
          <p:cNvPr id="10246" name="Picture 6"/>
          <p:cNvPicPr>
            <a:picLocks noChangeAspect="1" noChangeArrowheads="1"/>
          </p:cNvPicPr>
          <p:nvPr/>
        </p:nvPicPr>
        <p:blipFill>
          <a:blip r:embed="rId4" cstate="print"/>
          <a:srcRect/>
          <a:stretch>
            <a:fillRect/>
          </a:stretch>
        </p:blipFill>
        <p:spPr bwMode="auto">
          <a:xfrm>
            <a:off x="3424410" y="4267200"/>
            <a:ext cx="5567190" cy="2438400"/>
          </a:xfrm>
          <a:prstGeom prst="rect">
            <a:avLst/>
          </a:prstGeom>
          <a:noFill/>
          <a:ln w="9525">
            <a:noFill/>
            <a:miter lim="800000"/>
            <a:headEnd/>
            <a:tailEnd/>
          </a:ln>
        </p:spPr>
      </p:pic>
      <p:sp>
        <p:nvSpPr>
          <p:cNvPr id="11" name="Rectangle 10"/>
          <p:cNvSpPr/>
          <p:nvPr/>
        </p:nvSpPr>
        <p:spPr>
          <a:xfrm>
            <a:off x="2743200" y="0"/>
            <a:ext cx="4056560" cy="523220"/>
          </a:xfrm>
          <a:prstGeom prst="rect">
            <a:avLst/>
          </a:prstGeom>
        </p:spPr>
        <p:txBody>
          <a:bodyPr wrap="none">
            <a:spAutoFit/>
          </a:bodyPr>
          <a:lstStyle/>
          <a:p>
            <a:r>
              <a:rPr lang="en-US" sz="2800" dirty="0" smtClean="0">
                <a:solidFill>
                  <a:srgbClr val="0033CC"/>
                </a:solidFill>
              </a:rPr>
              <a:t>Ionized sputter deposition</a:t>
            </a:r>
            <a:endParaRPr lang="en-US" sz="2800" dirty="0">
              <a:solidFill>
                <a:srgbClr val="0033CC"/>
              </a:solidFill>
            </a:endParaRPr>
          </a:p>
        </p:txBody>
      </p:sp>
      <p:cxnSp>
        <p:nvCxnSpPr>
          <p:cNvPr id="12" name="Straight Connector 11"/>
          <p:cNvCxnSpPr/>
          <p:nvPr/>
        </p:nvCxnSpPr>
        <p:spPr>
          <a:xfrm>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152400" y="4724400"/>
            <a:ext cx="3505200" cy="1908215"/>
          </a:xfrm>
          <a:prstGeom prst="rect">
            <a:avLst/>
          </a:prstGeom>
          <a:noFill/>
        </p:spPr>
        <p:txBody>
          <a:bodyPr wrap="square" rtlCol="0">
            <a:spAutoFit/>
          </a:bodyPr>
          <a:lstStyle/>
          <a:p>
            <a:pPr marL="342900" indent="-342900">
              <a:spcAft>
                <a:spcPts val="600"/>
              </a:spcAft>
            </a:pPr>
            <a:r>
              <a:rPr lang="en-US" dirty="0" smtClean="0">
                <a:solidFill>
                  <a:srgbClr val="7030A0"/>
                </a:solidFill>
              </a:rPr>
              <a:t>Figure 9-30</a:t>
            </a:r>
          </a:p>
          <a:p>
            <a:pPr marL="342900" indent="-342900">
              <a:spcAft>
                <a:spcPts val="600"/>
              </a:spcAft>
              <a:buAutoNum type="alphaLcParenBoth"/>
            </a:pPr>
            <a:r>
              <a:rPr lang="en-US" dirty="0" smtClean="0">
                <a:solidFill>
                  <a:srgbClr val="7030A0"/>
                </a:solidFill>
              </a:rPr>
              <a:t>Regular sputter deposition.</a:t>
            </a:r>
          </a:p>
          <a:p>
            <a:pPr marL="342900" indent="-342900">
              <a:spcAft>
                <a:spcPts val="600"/>
              </a:spcAft>
              <a:buAutoNum type="alphaLcParenBoth"/>
            </a:pPr>
            <a:r>
              <a:rPr lang="en-US" dirty="0" smtClean="0">
                <a:solidFill>
                  <a:srgbClr val="7030A0"/>
                </a:solidFill>
              </a:rPr>
              <a:t>Collimated sputter deposition, by using long throw configuration, a collimator, or ionized sputter deposition.</a:t>
            </a:r>
            <a:endParaRPr lang="en-US" dirty="0">
              <a:solidFill>
                <a:srgbClr val="7030A0"/>
              </a:solidFill>
            </a:endParaRPr>
          </a:p>
        </p:txBody>
      </p:sp>
      <p:sp>
        <p:nvSpPr>
          <p:cNvPr id="8" name="TextBox 7"/>
          <p:cNvSpPr txBox="1"/>
          <p:nvPr/>
        </p:nvSpPr>
        <p:spPr>
          <a:xfrm>
            <a:off x="152400" y="3352800"/>
            <a:ext cx="1241237" cy="369332"/>
          </a:xfrm>
          <a:prstGeom prst="rect">
            <a:avLst/>
          </a:prstGeom>
          <a:noFill/>
        </p:spPr>
        <p:txBody>
          <a:bodyPr wrap="none" rtlCol="0">
            <a:spAutoFit/>
          </a:bodyPr>
          <a:lstStyle/>
          <a:p>
            <a:r>
              <a:rPr lang="en-US" dirty="0" smtClean="0"/>
              <a:t>Figure 9-31</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85800"/>
            <a:ext cx="8763000" cy="2308324"/>
          </a:xfrm>
          <a:prstGeom prst="rect">
            <a:avLst/>
          </a:prstGeom>
        </p:spPr>
        <p:txBody>
          <a:bodyPr wrap="square">
            <a:spAutoFit/>
          </a:bodyPr>
          <a:lstStyle/>
          <a:p>
            <a:pPr marL="179388" indent="-179388">
              <a:buFont typeface="Arial" pitchFamily="34" charset="0"/>
              <a:buChar char="•"/>
            </a:pPr>
            <a:r>
              <a:rPr lang="en-US" dirty="0" smtClean="0">
                <a:solidFill>
                  <a:srgbClr val="0033CC"/>
                </a:solidFill>
              </a:rPr>
              <a:t>High-end thin film deposition process.</a:t>
            </a:r>
          </a:p>
          <a:p>
            <a:pPr marL="179388" indent="-179388">
              <a:buFont typeface="Arial" pitchFamily="34" charset="0"/>
              <a:buChar char="•"/>
            </a:pPr>
            <a:r>
              <a:rPr lang="en-US" dirty="0" smtClean="0">
                <a:solidFill>
                  <a:srgbClr val="0033CC"/>
                </a:solidFill>
              </a:rPr>
              <a:t>Lower pressure sputter deposition (10</a:t>
            </a:r>
            <a:r>
              <a:rPr lang="en-US" baseline="30000" dirty="0" smtClean="0">
                <a:solidFill>
                  <a:srgbClr val="0033CC"/>
                </a:solidFill>
              </a:rPr>
              <a:t>-4</a:t>
            </a:r>
            <a:r>
              <a:rPr lang="en-US" dirty="0" smtClean="0">
                <a:solidFill>
                  <a:srgbClr val="0033CC"/>
                </a:solidFill>
              </a:rPr>
              <a:t> </a:t>
            </a:r>
            <a:r>
              <a:rPr lang="en-US" dirty="0" err="1" smtClean="0">
                <a:solidFill>
                  <a:srgbClr val="0033CC"/>
                </a:solidFill>
              </a:rPr>
              <a:t>Torr</a:t>
            </a:r>
            <a:r>
              <a:rPr lang="en-US" dirty="0" smtClean="0">
                <a:solidFill>
                  <a:srgbClr val="0033CC"/>
                </a:solidFill>
              </a:rPr>
              <a:t>), sputtered atoms retain kinetic energy due to minimal scatting in low pressure environments.</a:t>
            </a:r>
          </a:p>
          <a:p>
            <a:pPr marL="179388" indent="-179388">
              <a:buFont typeface="Arial" pitchFamily="34" charset="0"/>
              <a:buChar char="•"/>
            </a:pPr>
            <a:r>
              <a:rPr lang="en-US" dirty="0" smtClean="0">
                <a:solidFill>
                  <a:srgbClr val="0033CC"/>
                </a:solidFill>
              </a:rPr>
              <a:t>High quality, smooth, pin hole free films.</a:t>
            </a:r>
          </a:p>
          <a:p>
            <a:pPr marL="179388" indent="-179388">
              <a:buFont typeface="Arial" pitchFamily="34" charset="0"/>
              <a:buChar char="•"/>
            </a:pPr>
            <a:r>
              <a:rPr lang="en-US" dirty="0" smtClean="0">
                <a:solidFill>
                  <a:srgbClr val="0033CC"/>
                </a:solidFill>
              </a:rPr>
              <a:t>Enhanced adhesion and micro-structure control.</a:t>
            </a:r>
          </a:p>
          <a:p>
            <a:pPr marL="179388" indent="-179388">
              <a:buFont typeface="Arial" pitchFamily="34" charset="0"/>
              <a:buChar char="•"/>
            </a:pPr>
            <a:r>
              <a:rPr lang="en-US" dirty="0" smtClean="0">
                <a:solidFill>
                  <a:srgbClr val="0033CC"/>
                </a:solidFill>
              </a:rPr>
              <a:t>Yields excellent coverage at small thicknesses and on high aspect ratio features.</a:t>
            </a:r>
          </a:p>
          <a:p>
            <a:pPr marL="179388" indent="-179388">
              <a:buFont typeface="Arial" pitchFamily="34" charset="0"/>
              <a:buChar char="•"/>
            </a:pPr>
            <a:r>
              <a:rPr lang="en-US" dirty="0" smtClean="0">
                <a:solidFill>
                  <a:srgbClr val="0033CC"/>
                </a:solidFill>
              </a:rPr>
              <a:t>Independent control of ion beam parameters allows user to engineer film for desired properties.</a:t>
            </a:r>
          </a:p>
        </p:txBody>
      </p:sp>
      <p:sp>
        <p:nvSpPr>
          <p:cNvPr id="5" name="Rectangle 4"/>
          <p:cNvSpPr/>
          <p:nvPr/>
        </p:nvSpPr>
        <p:spPr>
          <a:xfrm>
            <a:off x="2260135" y="86380"/>
            <a:ext cx="5359865" cy="523220"/>
          </a:xfrm>
          <a:prstGeom prst="rect">
            <a:avLst/>
          </a:prstGeom>
        </p:spPr>
        <p:txBody>
          <a:bodyPr wrap="none">
            <a:spAutoFit/>
          </a:bodyPr>
          <a:lstStyle/>
          <a:p>
            <a:r>
              <a:rPr lang="de-DE" sz="2800" dirty="0" smtClean="0">
                <a:solidFill>
                  <a:srgbClr val="0033CC"/>
                </a:solidFill>
              </a:rPr>
              <a:t>Ion beam sputter deposition (IBSD)</a:t>
            </a: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 name="Picture 2"/>
          <p:cNvPicPr>
            <a:picLocks noChangeAspect="1" noChangeArrowheads="1"/>
          </p:cNvPicPr>
          <p:nvPr/>
        </p:nvPicPr>
        <p:blipFill>
          <a:blip r:embed="rId2" cstate="print"/>
          <a:srcRect/>
          <a:stretch>
            <a:fillRect/>
          </a:stretch>
        </p:blipFill>
        <p:spPr bwMode="auto">
          <a:xfrm>
            <a:off x="3352800" y="2819400"/>
            <a:ext cx="5581176" cy="3886200"/>
          </a:xfrm>
          <a:prstGeom prst="rect">
            <a:avLst/>
          </a:prstGeom>
          <a:noFill/>
          <a:ln w="9525">
            <a:noFill/>
            <a:miter lim="800000"/>
            <a:headEnd/>
            <a:tailEnd/>
          </a:ln>
        </p:spPr>
      </p:pic>
      <p:sp>
        <p:nvSpPr>
          <p:cNvPr id="8" name="Rectangle 7"/>
          <p:cNvSpPr/>
          <p:nvPr/>
        </p:nvSpPr>
        <p:spPr>
          <a:xfrm>
            <a:off x="304800" y="5257800"/>
            <a:ext cx="3352800" cy="1200329"/>
          </a:xfrm>
          <a:prstGeom prst="rect">
            <a:avLst/>
          </a:prstGeom>
        </p:spPr>
        <p:txBody>
          <a:bodyPr wrap="square">
            <a:spAutoFit/>
          </a:bodyPr>
          <a:lstStyle/>
          <a:p>
            <a:r>
              <a:rPr lang="en-US" dirty="0" smtClean="0">
                <a:solidFill>
                  <a:srgbClr val="7030A0"/>
                </a:solidFill>
              </a:rPr>
              <a:t>Typical ion beam sputter deposition system, with ion beam assisted deposition capability for cluster tool configuration</a:t>
            </a:r>
            <a:endParaRPr lang="en-US" dirty="0">
              <a:solidFill>
                <a:srgbClr val="7030A0"/>
              </a:solidFill>
            </a:endParaRPr>
          </a:p>
        </p:txBody>
      </p:sp>
      <p:sp>
        <p:nvSpPr>
          <p:cNvPr id="9" name="Rectangle 8"/>
          <p:cNvSpPr/>
          <p:nvPr/>
        </p:nvSpPr>
        <p:spPr>
          <a:xfrm>
            <a:off x="152400" y="2895600"/>
            <a:ext cx="3352800" cy="2108269"/>
          </a:xfrm>
          <a:prstGeom prst="rect">
            <a:avLst/>
          </a:prstGeom>
        </p:spPr>
        <p:txBody>
          <a:bodyPr wrap="square">
            <a:spAutoFit/>
          </a:bodyPr>
          <a:lstStyle/>
          <a:p>
            <a:pPr marL="179388" indent="-179388">
              <a:spcAft>
                <a:spcPts val="600"/>
              </a:spcAft>
              <a:buFont typeface="Arial" pitchFamily="34" charset="0"/>
              <a:buChar char="•"/>
            </a:pPr>
            <a:r>
              <a:rPr lang="en-US" dirty="0" smtClean="0">
                <a:solidFill>
                  <a:srgbClr val="0033CC"/>
                </a:solidFill>
              </a:rPr>
              <a:t>Low energy ion source (left) assists with end-hall ion source (right).</a:t>
            </a:r>
          </a:p>
          <a:p>
            <a:pPr marL="179388" indent="-179388">
              <a:spcAft>
                <a:spcPts val="600"/>
              </a:spcAft>
              <a:buFont typeface="Arial" pitchFamily="34" charset="0"/>
              <a:buChar char="•"/>
            </a:pPr>
            <a:r>
              <a:rPr lang="en-US" dirty="0" smtClean="0">
                <a:solidFill>
                  <a:srgbClr val="0033CC"/>
                </a:solidFill>
              </a:rPr>
              <a:t>Typically, film properties from ion beam deposition exceed those deposited by evaporation or magnetron sputtering.</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685800" y="1600200"/>
            <a:ext cx="7799387" cy="4543425"/>
          </a:xfrm>
          <a:prstGeom prst="rect">
            <a:avLst/>
          </a:prstGeom>
          <a:noFill/>
          <a:ln w="9525">
            <a:noFill/>
            <a:miter lim="800000"/>
            <a:headEnd/>
            <a:tailEnd/>
          </a:ln>
        </p:spPr>
      </p:pic>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676400" y="152400"/>
            <a:ext cx="6369436" cy="523220"/>
          </a:xfrm>
          <a:prstGeom prst="rect">
            <a:avLst/>
          </a:prstGeom>
        </p:spPr>
        <p:txBody>
          <a:bodyPr wrap="none">
            <a:spAutoFit/>
          </a:bodyPr>
          <a:lstStyle/>
          <a:p>
            <a:r>
              <a:rPr lang="en-US" altLang="zh-TW" sz="2800" dirty="0" smtClean="0">
                <a:solidFill>
                  <a:srgbClr val="0033CC"/>
                </a:solidFill>
              </a:rPr>
              <a:t>Comparison of evaporation and sputtering</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39" name="Group 3"/>
          <p:cNvGraphicFramePr>
            <a:graphicFrameLocks noGrp="1"/>
          </p:cNvGraphicFramePr>
          <p:nvPr>
            <p:ph idx="1"/>
          </p:nvPr>
        </p:nvGraphicFramePr>
        <p:xfrm>
          <a:off x="392113" y="1406525"/>
          <a:ext cx="8555037" cy="4852989"/>
        </p:xfrm>
        <a:graphic>
          <a:graphicData uri="http://schemas.openxmlformats.org/drawingml/2006/table">
            <a:tbl>
              <a:tblPr/>
              <a:tblGrid>
                <a:gridCol w="3954462"/>
                <a:gridCol w="4600575"/>
              </a:tblGrid>
              <a:tr h="588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新細明體" charset="-120"/>
                        </a:rPr>
                        <a:t>EVAPORATION</a:t>
                      </a:r>
                      <a:endParaRPr kumimoji="1" lang="en-US" altLang="zh-TW" sz="1800" b="0" i="0" u="none" strike="noStrike" cap="none" normalizeH="0" baseline="0" dirty="0" smtClean="0">
                        <a:ln>
                          <a:noFill/>
                        </a:ln>
                        <a:solidFill>
                          <a:schemeClr val="tx1"/>
                        </a:solidFill>
                        <a:effectLst/>
                        <a:latin typeface="Arial" charset="0"/>
                        <a:ea typeface="新細明體"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新細明體" charset="-120"/>
                        </a:rPr>
                        <a:t>SPUTTERING</a:t>
                      </a:r>
                      <a:endParaRPr kumimoji="1" lang="en-US" altLang="zh-TW" sz="1800" b="0" i="0" u="none" strike="noStrike" cap="none" normalizeH="0" baseline="0" smtClean="0">
                        <a:ln>
                          <a:noFill/>
                        </a:ln>
                        <a:solidFill>
                          <a:schemeClr val="tx1"/>
                        </a:solidFill>
                        <a:effectLst/>
                        <a:latin typeface="Arial" charset="0"/>
                        <a:ea typeface="新細明體"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99"/>
                    </a:solidFill>
                  </a:tcPr>
                </a:tc>
              </a:tr>
              <a:tr h="5873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low energy atoms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Arial" charset="0"/>
                          <a:ea typeface="新細明體" charset="-120"/>
                        </a:rPr>
                        <a:t>higher energy atoms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191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high vacuum path</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zh-TW" sz="2200" b="0" i="0" u="none" strike="noStrike" cap="none" normalizeH="0" baseline="0" smtClean="0">
                          <a:ln>
                            <a:noFill/>
                          </a:ln>
                          <a:solidFill>
                            <a:schemeClr val="tx1"/>
                          </a:solidFill>
                          <a:effectLst/>
                          <a:latin typeface="Arial" charset="0"/>
                          <a:ea typeface="新細明體" charset="-120"/>
                        </a:rPr>
                        <a:t>few collisions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zh-TW" sz="2200" b="0" i="0" u="none" strike="noStrike" cap="none" normalizeH="0" baseline="0" smtClean="0">
                          <a:ln>
                            <a:noFill/>
                          </a:ln>
                          <a:solidFill>
                            <a:schemeClr val="tx1"/>
                          </a:solidFill>
                          <a:effectLst/>
                          <a:latin typeface="Arial" charset="0"/>
                          <a:ea typeface="新細明體" charset="-120"/>
                        </a:rPr>
                        <a:t>line of sight deposition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zh-TW" sz="2200" b="0" i="0" u="none" strike="noStrike" cap="none" normalizeH="0" baseline="0" smtClean="0">
                          <a:ln>
                            <a:noFill/>
                          </a:ln>
                          <a:solidFill>
                            <a:schemeClr val="tx1"/>
                          </a:solidFill>
                          <a:effectLst/>
                          <a:latin typeface="Arial" charset="0"/>
                          <a:ea typeface="新細明體" charset="-120"/>
                        </a:rPr>
                        <a:t>little gas in film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low vacuum, plasma path</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zh-TW" sz="2200" b="0" i="0" u="none" strike="noStrike" cap="none" normalizeH="0" baseline="0" smtClean="0">
                          <a:ln>
                            <a:noFill/>
                          </a:ln>
                          <a:solidFill>
                            <a:schemeClr val="tx1"/>
                          </a:solidFill>
                          <a:effectLst/>
                          <a:latin typeface="Arial" charset="0"/>
                          <a:ea typeface="新細明體" charset="-120"/>
                        </a:rPr>
                        <a:t>many collisions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zh-TW" sz="2200" b="0" i="0" u="none" strike="noStrike" cap="none" normalizeH="0" baseline="0" smtClean="0">
                          <a:ln>
                            <a:noFill/>
                          </a:ln>
                          <a:solidFill>
                            <a:schemeClr val="tx1"/>
                          </a:solidFill>
                          <a:effectLst/>
                          <a:latin typeface="Arial" charset="0"/>
                          <a:ea typeface="新細明體" charset="-120"/>
                        </a:rPr>
                        <a:t>less line of sight deposition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1" lang="en-US" altLang="zh-TW" sz="2200" b="0" i="0" u="none" strike="noStrike" cap="none" normalizeH="0" baseline="0" smtClean="0">
                          <a:ln>
                            <a:noFill/>
                          </a:ln>
                          <a:solidFill>
                            <a:schemeClr val="tx1"/>
                          </a:solidFill>
                          <a:effectLst/>
                          <a:latin typeface="Arial" charset="0"/>
                          <a:ea typeface="新細明體" charset="-120"/>
                        </a:rPr>
                        <a:t>gas in film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588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larger grain size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smaller grain size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5873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fewer grain orientations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many grain orientations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5889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smtClean="0">
                          <a:ln>
                            <a:noFill/>
                          </a:ln>
                          <a:solidFill>
                            <a:schemeClr val="tx1"/>
                          </a:solidFill>
                          <a:effectLst/>
                          <a:latin typeface="Arial" charset="0"/>
                          <a:ea typeface="新細明體" charset="-120"/>
                        </a:rPr>
                        <a:t>poorer adhesion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2200" b="0" i="0" u="none" strike="noStrike" cap="none" normalizeH="0" baseline="0" dirty="0" smtClean="0">
                          <a:ln>
                            <a:noFill/>
                          </a:ln>
                          <a:solidFill>
                            <a:schemeClr val="tx1"/>
                          </a:solidFill>
                          <a:effectLst/>
                          <a:latin typeface="Arial" charset="0"/>
                          <a:ea typeface="新細明體" charset="-120"/>
                        </a:rPr>
                        <a:t>better adhesion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1676400" y="152400"/>
            <a:ext cx="6369436" cy="523220"/>
          </a:xfrm>
          <a:prstGeom prst="rect">
            <a:avLst/>
          </a:prstGeom>
        </p:spPr>
        <p:txBody>
          <a:bodyPr wrap="none">
            <a:spAutoFit/>
          </a:bodyPr>
          <a:lstStyle/>
          <a:p>
            <a:r>
              <a:rPr lang="en-US" altLang="zh-TW" sz="2800" dirty="0" smtClean="0">
                <a:solidFill>
                  <a:srgbClr val="0033CC"/>
                </a:solidFill>
              </a:rPr>
              <a:t>Comparison of evaporation and sputtering</a:t>
            </a:r>
            <a:endParaRPr lang="en-US" sz="2800" dirty="0">
              <a:solidFill>
                <a:srgbClr val="0033CC"/>
              </a:solidFill>
            </a:endParaRPr>
          </a:p>
        </p:txBody>
      </p:sp>
      <p:sp>
        <p:nvSpPr>
          <p:cNvPr id="7" name="Slide Number Placeholder 6"/>
          <p:cNvSpPr>
            <a:spLocks noGrp="1"/>
          </p:cNvSpPr>
          <p:nvPr>
            <p:ph type="sldNum" sz="quarter" idx="11"/>
          </p:nvPr>
        </p:nvSpPr>
        <p:spPr/>
        <p:txBody>
          <a:bodyPr/>
          <a:lstStyle/>
          <a:p>
            <a:pPr>
              <a:defRPr/>
            </a:pPr>
            <a:fld id="{EB8D9784-2525-41E1-ADE1-A1EE9BBFA6A4}" type="slidenum">
              <a:rPr lang="en-US" altLang="zh-TW" smtClean="0"/>
              <a:pPr>
                <a:defRPr/>
              </a:pPr>
              <a:t>38</a:t>
            </a:fld>
            <a:endParaRPr lang="en-US"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457200" y="1524000"/>
            <a:ext cx="8366466" cy="4912723"/>
          </a:xfrm>
          <a:prstGeom prst="rect">
            <a:avLst/>
          </a:prstGeom>
          <a:noFill/>
          <a:ln w="9525">
            <a:noFill/>
            <a:miter lim="800000"/>
            <a:headEnd/>
            <a:tailEnd/>
          </a:ln>
        </p:spPr>
      </p:pic>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676400" y="152400"/>
            <a:ext cx="6369436" cy="523220"/>
          </a:xfrm>
          <a:prstGeom prst="rect">
            <a:avLst/>
          </a:prstGeom>
        </p:spPr>
        <p:txBody>
          <a:bodyPr wrap="none">
            <a:spAutoFit/>
          </a:bodyPr>
          <a:lstStyle/>
          <a:p>
            <a:r>
              <a:rPr lang="en-US" altLang="zh-TW" sz="2800" dirty="0" smtClean="0">
                <a:solidFill>
                  <a:srgbClr val="0033CC"/>
                </a:solidFill>
              </a:rPr>
              <a:t>Comparison of evaporation and sputtering</a:t>
            </a:r>
            <a:endParaRPr lang="en-US" sz="2800" dirty="0">
              <a:solidFill>
                <a:srgbClr val="0033CC"/>
              </a:solidFill>
            </a:endParaRPr>
          </a:p>
        </p:txBody>
      </p:sp>
      <p:sp>
        <p:nvSpPr>
          <p:cNvPr id="5" name="Slide Number Placeholder 4"/>
          <p:cNvSpPr>
            <a:spLocks noGrp="1"/>
          </p:cNvSpPr>
          <p:nvPr>
            <p:ph type="sldNum" sz="quarter" idx="11"/>
          </p:nvPr>
        </p:nvSpPr>
        <p:spPr/>
        <p:txBody>
          <a:bodyPr/>
          <a:lstStyle/>
          <a:p>
            <a:pPr>
              <a:defRPr/>
            </a:pPr>
            <a:fld id="{EB8D9784-2525-41E1-ADE1-A1EE9BBFA6A4}" type="slidenum">
              <a:rPr lang="en-US" altLang="zh-TW" smtClean="0"/>
              <a:pPr>
                <a:defRPr/>
              </a:pPr>
              <a:t>39</a:t>
            </a:fld>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362200" y="0"/>
            <a:ext cx="4621009" cy="523220"/>
          </a:xfrm>
          <a:prstGeom prst="rect">
            <a:avLst/>
          </a:prstGeom>
        </p:spPr>
        <p:txBody>
          <a:bodyPr wrap="none">
            <a:spAutoFit/>
          </a:bodyPr>
          <a:lstStyle/>
          <a:p>
            <a:r>
              <a:rPr lang="en-US" altLang="zh-TW" sz="2800" dirty="0" smtClean="0">
                <a:solidFill>
                  <a:srgbClr val="0033CC"/>
                </a:solidFill>
              </a:rPr>
              <a:t>Sputter deposition advantages</a:t>
            </a:r>
            <a:endParaRPr lang="en-US" sz="2800" dirty="0">
              <a:solidFill>
                <a:srgbClr val="0033CC"/>
              </a:solidFill>
            </a:endParaRPr>
          </a:p>
        </p:txBody>
      </p:sp>
      <p:sp>
        <p:nvSpPr>
          <p:cNvPr id="10" name="Rectangle 9"/>
          <p:cNvSpPr/>
          <p:nvPr/>
        </p:nvSpPr>
        <p:spPr>
          <a:xfrm>
            <a:off x="228600" y="572408"/>
            <a:ext cx="8610600" cy="4039567"/>
          </a:xfrm>
          <a:prstGeom prst="rect">
            <a:avLst/>
          </a:prstGeom>
        </p:spPr>
        <p:txBody>
          <a:bodyPr wrap="square">
            <a:spAutoFit/>
          </a:bodyPr>
          <a:lstStyle/>
          <a:p>
            <a:pPr marL="171450" indent="-171450">
              <a:spcAft>
                <a:spcPts val="300"/>
              </a:spcAft>
            </a:pPr>
            <a:r>
              <a:rPr lang="en-US" altLang="zh-TW" dirty="0" smtClean="0">
                <a:solidFill>
                  <a:srgbClr val="C00000"/>
                </a:solidFill>
              </a:rPr>
              <a:t>Advantages:</a:t>
            </a:r>
          </a:p>
          <a:p>
            <a:pPr marL="222250" lvl="1" indent="-222250">
              <a:spcAft>
                <a:spcPts val="300"/>
              </a:spcAft>
              <a:buFont typeface="Arial" pitchFamily="34" charset="0"/>
              <a:buChar char="•"/>
            </a:pPr>
            <a:r>
              <a:rPr lang="en-US" altLang="zh-TW" dirty="0" smtClean="0">
                <a:solidFill>
                  <a:srgbClr val="0033CC"/>
                </a:solidFill>
              </a:rPr>
              <a:t>Able to deposit a wide variety of metals, insulators, alloys and composites.</a:t>
            </a:r>
          </a:p>
          <a:p>
            <a:pPr marL="222250" lvl="1" indent="-222250">
              <a:spcAft>
                <a:spcPts val="300"/>
              </a:spcAft>
              <a:buFont typeface="Arial" pitchFamily="34" charset="0"/>
              <a:buChar char="•"/>
            </a:pPr>
            <a:r>
              <a:rPr lang="en-US" altLang="zh-TW" dirty="0" smtClean="0">
                <a:solidFill>
                  <a:srgbClr val="0033CC"/>
                </a:solidFill>
              </a:rPr>
              <a:t>Replication of target composition in the deposited films.</a:t>
            </a:r>
          </a:p>
          <a:p>
            <a:pPr marL="222250" lvl="1" indent="-222250">
              <a:spcAft>
                <a:spcPts val="300"/>
              </a:spcAft>
              <a:buFont typeface="Arial" pitchFamily="34" charset="0"/>
              <a:buChar char="•"/>
            </a:pPr>
            <a:r>
              <a:rPr lang="en-US" altLang="zh-TW" dirty="0" smtClean="0">
                <a:solidFill>
                  <a:srgbClr val="0033CC"/>
                </a:solidFill>
              </a:rPr>
              <a:t>Capable of in-situ cleaning prior to film deposition b</a:t>
            </a:r>
            <a:r>
              <a:rPr lang="en-US" dirty="0" smtClean="0">
                <a:solidFill>
                  <a:srgbClr val="0033CC"/>
                </a:solidFill>
              </a:rPr>
              <a:t>y reversing the potential on the electrodes </a:t>
            </a:r>
            <a:r>
              <a:rPr lang="en-US" altLang="zh-TW" dirty="0" smtClean="0">
                <a:solidFill>
                  <a:srgbClr val="0033CC"/>
                </a:solidFill>
              </a:rPr>
              <a:t>.</a:t>
            </a:r>
          </a:p>
          <a:p>
            <a:pPr marL="222250" lvl="1" indent="-222250">
              <a:spcAft>
                <a:spcPts val="300"/>
              </a:spcAft>
              <a:buFont typeface="Arial" pitchFamily="34" charset="0"/>
              <a:buChar char="•"/>
            </a:pPr>
            <a:r>
              <a:rPr lang="en-US" altLang="zh-TW" dirty="0" smtClean="0">
                <a:solidFill>
                  <a:srgbClr val="0033CC"/>
                </a:solidFill>
              </a:rPr>
              <a:t>Better film quality and step coverage than evaporation.</a:t>
            </a:r>
          </a:p>
          <a:p>
            <a:pPr marL="222250" lvl="1" indent="-222250">
              <a:spcAft>
                <a:spcPts val="300"/>
              </a:spcAft>
              <a:buFont typeface="Arial" pitchFamily="34" charset="0"/>
              <a:buChar char="•"/>
            </a:pPr>
            <a:r>
              <a:rPr lang="en-US" altLang="zh-TW" dirty="0" smtClean="0">
                <a:solidFill>
                  <a:srgbClr val="0033CC"/>
                </a:solidFill>
              </a:rPr>
              <a:t>This is partly because </a:t>
            </a:r>
            <a:r>
              <a:rPr lang="en-US" altLang="zh-TW" dirty="0" err="1" smtClean="0">
                <a:solidFill>
                  <a:srgbClr val="0033CC"/>
                </a:solidFill>
              </a:rPr>
              <a:t>adatoms</a:t>
            </a:r>
            <a:r>
              <a:rPr lang="en-US" altLang="zh-TW" dirty="0" smtClean="0">
                <a:solidFill>
                  <a:srgbClr val="0033CC"/>
                </a:solidFill>
              </a:rPr>
              <a:t> are more  energetic, and film is ‘</a:t>
            </a:r>
            <a:r>
              <a:rPr lang="en-US" altLang="zh-TW" dirty="0" err="1" smtClean="0">
                <a:solidFill>
                  <a:srgbClr val="0033CC"/>
                </a:solidFill>
              </a:rPr>
              <a:t>densified</a:t>
            </a:r>
            <a:r>
              <a:rPr lang="en-US" altLang="zh-TW" dirty="0" smtClean="0">
                <a:solidFill>
                  <a:srgbClr val="0033CC"/>
                </a:solidFill>
              </a:rPr>
              <a:t>’ by in-situ ion bombardment, and it is easier to heat up to high T than evaporation that is in vacuum. </a:t>
            </a:r>
          </a:p>
          <a:p>
            <a:pPr marL="222250" lvl="1" indent="-222250">
              <a:spcAft>
                <a:spcPts val="300"/>
              </a:spcAft>
              <a:buFont typeface="Arial" pitchFamily="34" charset="0"/>
              <a:buChar char="•"/>
            </a:pPr>
            <a:r>
              <a:rPr lang="en-US" altLang="zh-TW" dirty="0" smtClean="0">
                <a:solidFill>
                  <a:srgbClr val="0033CC"/>
                </a:solidFill>
              </a:rPr>
              <a:t>More reproducible deposition control – same deposition rate for same process parameters (not true for evaporation), so e</a:t>
            </a:r>
            <a:r>
              <a:rPr lang="en-US" dirty="0" smtClean="0">
                <a:solidFill>
                  <a:srgbClr val="0033CC"/>
                </a:solidFill>
              </a:rPr>
              <a:t>asy film thickness control via time</a:t>
            </a:r>
            <a:r>
              <a:rPr lang="en-US" altLang="zh-TW" dirty="0" smtClean="0">
                <a:solidFill>
                  <a:srgbClr val="0033CC"/>
                </a:solidFill>
              </a:rPr>
              <a:t>.</a:t>
            </a:r>
          </a:p>
          <a:p>
            <a:pPr marL="222250" lvl="1" indent="-222250">
              <a:spcAft>
                <a:spcPts val="300"/>
              </a:spcAft>
              <a:buFont typeface="Arial" pitchFamily="34" charset="0"/>
              <a:buChar char="•"/>
            </a:pPr>
            <a:r>
              <a:rPr lang="en-US" dirty="0" smtClean="0">
                <a:solidFill>
                  <a:srgbClr val="0033CC"/>
                </a:solidFill>
              </a:rPr>
              <a:t>Can use large area targets for uniform thickness over large substrates.</a:t>
            </a:r>
          </a:p>
          <a:p>
            <a:pPr marL="222250" lvl="1" indent="-222250">
              <a:spcAft>
                <a:spcPts val="300"/>
              </a:spcAft>
              <a:buFont typeface="Arial" pitchFamily="34" charset="0"/>
              <a:buChar char="•"/>
            </a:pPr>
            <a:r>
              <a:rPr lang="en-US" dirty="0" smtClean="0">
                <a:solidFill>
                  <a:srgbClr val="0033CC"/>
                </a:solidFill>
              </a:rPr>
              <a:t>Sufficient target material for many depositions.</a:t>
            </a:r>
          </a:p>
          <a:p>
            <a:pPr marL="222250" lvl="1" indent="-222250">
              <a:spcAft>
                <a:spcPts val="300"/>
              </a:spcAft>
              <a:buFont typeface="Arial" pitchFamily="34" charset="0"/>
              <a:buChar char="•"/>
            </a:pPr>
            <a:r>
              <a:rPr lang="en-US" dirty="0" smtClean="0">
                <a:solidFill>
                  <a:srgbClr val="0033CC"/>
                </a:solidFill>
              </a:rPr>
              <a:t>No x-ray damage.</a:t>
            </a:r>
          </a:p>
        </p:txBody>
      </p:sp>
      <p:sp>
        <p:nvSpPr>
          <p:cNvPr id="8" name="Slide Number Placeholder 7"/>
          <p:cNvSpPr>
            <a:spLocks noGrp="1"/>
          </p:cNvSpPr>
          <p:nvPr>
            <p:ph type="sldNum" sz="quarter" idx="11"/>
          </p:nvPr>
        </p:nvSpPr>
        <p:spPr/>
        <p:txBody>
          <a:bodyPr/>
          <a:lstStyle/>
          <a:p>
            <a:pPr>
              <a:defRPr/>
            </a:pPr>
            <a:fld id="{D5499068-5A5A-44B2-94D8-08689A1E07D1}" type="slidenum">
              <a:rPr lang="en-US" altLang="zh-TW" smtClean="0"/>
              <a:pPr>
                <a:defRPr/>
              </a:pPr>
              <a:t>4</a:t>
            </a:fld>
            <a:endParaRPr lang="en-US" altLang="zh-TW"/>
          </a:p>
        </p:txBody>
      </p:sp>
      <p:sp>
        <p:nvSpPr>
          <p:cNvPr id="6" name="Rectangle 5"/>
          <p:cNvSpPr/>
          <p:nvPr/>
        </p:nvSpPr>
        <p:spPr>
          <a:xfrm>
            <a:off x="228600" y="4558114"/>
            <a:ext cx="8458200" cy="2223686"/>
          </a:xfrm>
          <a:prstGeom prst="rect">
            <a:avLst/>
          </a:prstGeom>
        </p:spPr>
        <p:txBody>
          <a:bodyPr wrap="square">
            <a:spAutoFit/>
          </a:bodyPr>
          <a:lstStyle/>
          <a:p>
            <a:pPr marL="171450" indent="-171450">
              <a:spcAft>
                <a:spcPts val="300"/>
              </a:spcAft>
            </a:pPr>
            <a:r>
              <a:rPr lang="en-US" altLang="zh-TW" dirty="0" smtClean="0">
                <a:solidFill>
                  <a:srgbClr val="C00000"/>
                </a:solidFill>
              </a:rPr>
              <a:t>Disadvantages: </a:t>
            </a:r>
          </a:p>
          <a:p>
            <a:pPr marL="222250" lvl="1" indent="-222250">
              <a:spcAft>
                <a:spcPts val="300"/>
              </a:spcAft>
              <a:buFont typeface="Arial" pitchFamily="34" charset="0"/>
              <a:buChar char="•"/>
            </a:pPr>
            <a:r>
              <a:rPr lang="en-US" altLang="zh-TW" dirty="0" smtClean="0">
                <a:solidFill>
                  <a:srgbClr val="0033CC"/>
                </a:solidFill>
              </a:rPr>
              <a:t>Substrate damage due to ion bombardment or UV generated by plasma.</a:t>
            </a:r>
          </a:p>
          <a:p>
            <a:pPr marL="222250" lvl="1" indent="-222250">
              <a:spcAft>
                <a:spcPts val="300"/>
              </a:spcAft>
              <a:buFont typeface="Arial" pitchFamily="34" charset="0"/>
              <a:buChar char="•"/>
            </a:pPr>
            <a:r>
              <a:rPr lang="en-US" dirty="0" smtClean="0">
                <a:solidFill>
                  <a:srgbClr val="0033CC"/>
                </a:solidFill>
              </a:rPr>
              <a:t>Higher pressures 1 –100 </a:t>
            </a:r>
            <a:r>
              <a:rPr lang="en-US" dirty="0" err="1" smtClean="0">
                <a:solidFill>
                  <a:srgbClr val="0033CC"/>
                </a:solidFill>
              </a:rPr>
              <a:t>mtorr</a:t>
            </a:r>
            <a:r>
              <a:rPr lang="en-US" dirty="0" smtClean="0">
                <a:solidFill>
                  <a:srgbClr val="0033CC"/>
                </a:solidFill>
              </a:rPr>
              <a:t> ( &lt; 10</a:t>
            </a:r>
            <a:r>
              <a:rPr lang="en-US" baseline="30000" dirty="0" smtClean="0">
                <a:solidFill>
                  <a:srgbClr val="0033CC"/>
                </a:solidFill>
              </a:rPr>
              <a:t>-5</a:t>
            </a:r>
            <a:r>
              <a:rPr lang="en-US" dirty="0" smtClean="0">
                <a:solidFill>
                  <a:srgbClr val="0033CC"/>
                </a:solidFill>
              </a:rPr>
              <a:t> </a:t>
            </a:r>
            <a:r>
              <a:rPr lang="en-US" dirty="0" err="1" smtClean="0">
                <a:solidFill>
                  <a:srgbClr val="0033CC"/>
                </a:solidFill>
              </a:rPr>
              <a:t>torr</a:t>
            </a:r>
            <a:r>
              <a:rPr lang="en-US" dirty="0" smtClean="0">
                <a:solidFill>
                  <a:srgbClr val="0033CC"/>
                </a:solidFill>
              </a:rPr>
              <a:t> in evaporation), more contaminations unless using ultra clean gasses and ultra clean targets.</a:t>
            </a:r>
          </a:p>
          <a:p>
            <a:pPr marL="222250" lvl="1" indent="-222250">
              <a:spcAft>
                <a:spcPts val="300"/>
              </a:spcAft>
              <a:buFont typeface="Arial" pitchFamily="34" charset="0"/>
              <a:buChar char="•"/>
            </a:pPr>
            <a:r>
              <a:rPr lang="en-US" dirty="0" smtClean="0">
                <a:solidFill>
                  <a:srgbClr val="0033CC"/>
                </a:solidFill>
              </a:rPr>
              <a:t>Deposition rate of some materials quite low.</a:t>
            </a:r>
          </a:p>
          <a:p>
            <a:pPr marL="222250" lvl="1" indent="-222250">
              <a:spcAft>
                <a:spcPts val="300"/>
              </a:spcAft>
              <a:buFont typeface="Arial" pitchFamily="34" charset="0"/>
              <a:buChar char="•"/>
            </a:pPr>
            <a:r>
              <a:rPr lang="en-US" dirty="0" smtClean="0">
                <a:solidFill>
                  <a:srgbClr val="0033CC"/>
                </a:solidFill>
              </a:rPr>
              <a:t>Some materials (e.g., organics) degrade due to ionic bombardment.</a:t>
            </a:r>
          </a:p>
          <a:p>
            <a:pPr marL="222250" lvl="1" indent="-222250">
              <a:spcAft>
                <a:spcPts val="300"/>
              </a:spcAft>
              <a:buFont typeface="Arial" pitchFamily="34" charset="0"/>
              <a:buChar char="•"/>
            </a:pPr>
            <a:r>
              <a:rPr lang="en-US" dirty="0" smtClean="0">
                <a:solidFill>
                  <a:srgbClr val="0033CC"/>
                </a:solidFill>
              </a:rPr>
              <a:t>Most of the energy incident on the target becomes heat, which must be removed.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152400" y="990600"/>
            <a:ext cx="8770938" cy="5769181"/>
          </a:xfrm>
          <a:prstGeom prst="rect">
            <a:avLst/>
          </a:prstGeom>
          <a:noFill/>
          <a:ln w="9525">
            <a:noFill/>
            <a:miter lim="800000"/>
            <a:headEnd/>
            <a:tailEnd/>
          </a:ln>
        </p:spPr>
      </p:pic>
      <p:sp>
        <p:nvSpPr>
          <p:cNvPr id="5" name="TextBox 4"/>
          <p:cNvSpPr txBox="1"/>
          <p:nvPr/>
        </p:nvSpPr>
        <p:spPr>
          <a:xfrm>
            <a:off x="2743200" y="609600"/>
            <a:ext cx="4143122" cy="369332"/>
          </a:xfrm>
          <a:prstGeom prst="rect">
            <a:avLst/>
          </a:prstGeom>
          <a:noFill/>
        </p:spPr>
        <p:txBody>
          <a:bodyPr wrap="none" rtlCol="0">
            <a:spAutoFit/>
          </a:bodyPr>
          <a:lstStyle/>
          <a:p>
            <a:r>
              <a:rPr lang="en-US" dirty="0" smtClean="0">
                <a:solidFill>
                  <a:srgbClr val="C00000"/>
                </a:solidFill>
              </a:rPr>
              <a:t>Evaporation		    Sputtering</a:t>
            </a:r>
            <a:endParaRPr lang="en-US" dirty="0">
              <a:solidFill>
                <a:srgbClr val="C00000"/>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1676400" y="0"/>
            <a:ext cx="6369436" cy="523220"/>
          </a:xfrm>
          <a:prstGeom prst="rect">
            <a:avLst/>
          </a:prstGeom>
        </p:spPr>
        <p:txBody>
          <a:bodyPr wrap="none">
            <a:spAutoFit/>
          </a:bodyPr>
          <a:lstStyle/>
          <a:p>
            <a:r>
              <a:rPr lang="en-US" altLang="zh-TW" sz="2800" dirty="0" smtClean="0">
                <a:solidFill>
                  <a:srgbClr val="0033CC"/>
                </a:solidFill>
              </a:rPr>
              <a:t>Comparison of evaporation and sputtering</a:t>
            </a:r>
            <a:endParaRPr lang="en-US" sz="2800"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52400" y="1295400"/>
            <a:ext cx="8886825" cy="4881829"/>
          </a:xfrm>
          <a:prstGeom prst="rect">
            <a:avLst/>
          </a:prstGeom>
          <a:noFill/>
          <a:ln w="9525">
            <a:noFill/>
            <a:miter lim="800000"/>
            <a:headEnd/>
            <a:tailEnd/>
          </a:ln>
        </p:spPr>
      </p:pic>
      <p:sp>
        <p:nvSpPr>
          <p:cNvPr id="5" name="Rectangle 4"/>
          <p:cNvSpPr/>
          <p:nvPr/>
        </p:nvSpPr>
        <p:spPr>
          <a:xfrm>
            <a:off x="762000" y="76200"/>
            <a:ext cx="8077200" cy="523220"/>
          </a:xfrm>
          <a:prstGeom prst="rect">
            <a:avLst/>
          </a:prstGeom>
        </p:spPr>
        <p:txBody>
          <a:bodyPr wrap="square">
            <a:spAutoFit/>
          </a:bodyPr>
          <a:lstStyle/>
          <a:p>
            <a:r>
              <a:rPr lang="en-US" sz="2800" dirty="0" smtClean="0">
                <a:solidFill>
                  <a:srgbClr val="0033CC"/>
                </a:solidFill>
              </a:rPr>
              <a:t>Comparison of typical thin film deposition technology</a:t>
            </a:r>
            <a:endParaRPr lang="en-US" sz="28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1"/>
          </p:nvPr>
        </p:nvSpPr>
        <p:spPr/>
        <p:txBody>
          <a:bodyPr/>
          <a:lstStyle/>
          <a:p>
            <a:pPr>
              <a:defRPr/>
            </a:pPr>
            <a:fld id="{EB8D9784-2525-41E1-ADE1-A1EE9BBFA6A4}" type="slidenum">
              <a:rPr lang="en-US" altLang="zh-TW" smtClean="0"/>
              <a:pPr>
                <a:defRPr/>
              </a:pPr>
              <a:t>41</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CA8CA12D-266B-4CDE-A617-C89F6B98B3F4}" type="slidenum">
              <a:rPr lang="en-US"/>
              <a:pPr>
                <a:defRPr/>
              </a:pPr>
              <a:t>5</a:t>
            </a:fld>
            <a:endParaRPr lang="en-US"/>
          </a:p>
        </p:txBody>
      </p:sp>
      <p:pic>
        <p:nvPicPr>
          <p:cNvPr id="8197" name="Picture 8"/>
          <p:cNvPicPr>
            <a:picLocks noGrp="1" noChangeAspect="1" noChangeArrowheads="1"/>
          </p:cNvPicPr>
          <p:nvPr>
            <p:ph sz="quarter" idx="2"/>
          </p:nvPr>
        </p:nvPicPr>
        <p:blipFill>
          <a:blip r:embed="rId2" cstate="print"/>
          <a:srcRect/>
          <a:stretch>
            <a:fillRect/>
          </a:stretch>
        </p:blipFill>
        <p:spPr>
          <a:xfrm>
            <a:off x="4267200" y="561830"/>
            <a:ext cx="4876800" cy="3400570"/>
          </a:xfrm>
        </p:spPr>
      </p:pic>
      <p:sp>
        <p:nvSpPr>
          <p:cNvPr id="8198" name="Text Box 6"/>
          <p:cNvSpPr txBox="1">
            <a:spLocks noChangeArrowheads="1"/>
          </p:cNvSpPr>
          <p:nvPr/>
        </p:nvSpPr>
        <p:spPr bwMode="auto">
          <a:xfrm>
            <a:off x="152400" y="685800"/>
            <a:ext cx="4114800" cy="2900794"/>
          </a:xfrm>
          <a:prstGeom prst="rect">
            <a:avLst/>
          </a:prstGeom>
          <a:noFill/>
          <a:ln w="9525">
            <a:noFill/>
            <a:miter lim="800000"/>
            <a:headEnd/>
            <a:tailEnd/>
          </a:ln>
        </p:spPr>
        <p:txBody>
          <a:bodyPr wrap="square">
            <a:spAutoFit/>
          </a:bodyPr>
          <a:lstStyle/>
          <a:p>
            <a:pPr eaLnBrk="1" hangingPunct="1">
              <a:spcAft>
                <a:spcPts val="300"/>
              </a:spcAft>
            </a:pPr>
            <a:r>
              <a:rPr lang="en-US" baseline="0" dirty="0">
                <a:solidFill>
                  <a:srgbClr val="0033CC"/>
                </a:solidFill>
              </a:rPr>
              <a:t>The ion impact may set up a series of collisions between atoms of the target, possibly leading to the ejection of some of these atoms. </a:t>
            </a:r>
            <a:r>
              <a:rPr lang="en-US" baseline="0" dirty="0" smtClean="0">
                <a:solidFill>
                  <a:srgbClr val="0033CC"/>
                </a:solidFill>
              </a:rPr>
              <a:t>This </a:t>
            </a:r>
            <a:r>
              <a:rPr lang="en-US" baseline="0" dirty="0">
                <a:solidFill>
                  <a:srgbClr val="0033CC"/>
                </a:solidFill>
              </a:rPr>
              <a:t>ejection process is known as sputtering</a:t>
            </a:r>
            <a:r>
              <a:rPr lang="en-US" baseline="0" dirty="0" smtClean="0">
                <a:solidFill>
                  <a:srgbClr val="0033CC"/>
                </a:solidFill>
              </a:rPr>
              <a:t>.</a:t>
            </a:r>
          </a:p>
          <a:p>
            <a:pPr eaLnBrk="1" hangingPunct="1">
              <a:spcAft>
                <a:spcPts val="300"/>
              </a:spcAft>
            </a:pPr>
            <a:r>
              <a:rPr lang="en-US" dirty="0" smtClean="0">
                <a:solidFill>
                  <a:srgbClr val="0033CC"/>
                </a:solidFill>
              </a:rPr>
              <a:t>Here we are interested in sputter deposition. Of course sputter can also be used as an etching method (the substrate to be etched will be the ‘target’), which is called sputter etching.</a:t>
            </a:r>
            <a:endParaRPr lang="en-US" baseline="0" dirty="0">
              <a:solidFill>
                <a:srgbClr val="0033CC"/>
              </a:solidFill>
            </a:endParaRPr>
          </a:p>
        </p:txBody>
      </p:sp>
      <p:sp>
        <p:nvSpPr>
          <p:cNvPr id="10" name="Rectangle 9"/>
          <p:cNvSpPr/>
          <p:nvPr/>
        </p:nvSpPr>
        <p:spPr>
          <a:xfrm>
            <a:off x="1219200" y="0"/>
            <a:ext cx="6950429" cy="523220"/>
          </a:xfrm>
          <a:prstGeom prst="rect">
            <a:avLst/>
          </a:prstGeom>
        </p:spPr>
        <p:txBody>
          <a:bodyPr wrap="none">
            <a:spAutoFit/>
          </a:bodyPr>
          <a:lstStyle/>
          <a:p>
            <a:r>
              <a:rPr lang="en-US" sz="2800" dirty="0" smtClean="0">
                <a:solidFill>
                  <a:srgbClr val="0033CC"/>
                </a:solidFill>
              </a:rPr>
              <a:t>Mechanisms of sputtering and alloy sputtering</a:t>
            </a:r>
            <a:endParaRPr lang="en-US" sz="2800" dirty="0">
              <a:solidFill>
                <a:srgbClr val="0033CC"/>
              </a:solidFill>
            </a:endParaRPr>
          </a:p>
        </p:txBody>
      </p:sp>
      <p:cxnSp>
        <p:nvCxnSpPr>
          <p:cNvPr id="11" name="Straight Connector 10"/>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Text Box 4"/>
          <p:cNvSpPr txBox="1">
            <a:spLocks noChangeArrowheads="1"/>
          </p:cNvSpPr>
          <p:nvPr/>
        </p:nvSpPr>
        <p:spPr bwMode="auto">
          <a:xfrm>
            <a:off x="152400" y="4046800"/>
            <a:ext cx="4191000" cy="646331"/>
          </a:xfrm>
          <a:prstGeom prst="rect">
            <a:avLst/>
          </a:prstGeom>
          <a:noFill/>
          <a:ln w="9525">
            <a:noFill/>
            <a:miter lim="800000"/>
            <a:headEnd/>
            <a:tailEnd/>
          </a:ln>
        </p:spPr>
        <p:txBody>
          <a:bodyPr wrap="square">
            <a:spAutoFit/>
          </a:bodyPr>
          <a:lstStyle/>
          <a:p>
            <a:pPr>
              <a:spcBef>
                <a:spcPct val="50000"/>
              </a:spcBef>
            </a:pPr>
            <a:r>
              <a:rPr lang="en-US" dirty="0" smtClean="0">
                <a:solidFill>
                  <a:srgbClr val="C00000"/>
                </a:solidFill>
              </a:rPr>
              <a:t>Unlike evaporation, composition </a:t>
            </a:r>
            <a:r>
              <a:rPr lang="en-US" baseline="0" dirty="0" smtClean="0">
                <a:solidFill>
                  <a:srgbClr val="C00000"/>
                </a:solidFill>
              </a:rPr>
              <a:t>of alloy in film is approximately the same as  target.</a:t>
            </a:r>
            <a:endParaRPr lang="en-US" baseline="0" dirty="0">
              <a:solidFill>
                <a:srgbClr val="C00000"/>
              </a:solidFill>
            </a:endParaRPr>
          </a:p>
        </p:txBody>
      </p:sp>
      <p:sp>
        <p:nvSpPr>
          <p:cNvPr id="16" name="Rectangle 6"/>
          <p:cNvSpPr>
            <a:spLocks noChangeArrowheads="1"/>
          </p:cNvSpPr>
          <p:nvPr/>
        </p:nvSpPr>
        <p:spPr bwMode="auto">
          <a:xfrm>
            <a:off x="228600" y="4922728"/>
            <a:ext cx="4038600" cy="1554272"/>
          </a:xfrm>
          <a:prstGeom prst="rect">
            <a:avLst/>
          </a:prstGeom>
          <a:noFill/>
          <a:ln w="9525">
            <a:noFill/>
            <a:miter lim="800000"/>
            <a:headEnd/>
            <a:tailEnd/>
          </a:ln>
        </p:spPr>
        <p:txBody>
          <a:bodyPr wrap="square" anchor="ctr">
            <a:spAutoFit/>
          </a:bodyPr>
          <a:lstStyle/>
          <a:p>
            <a:pPr>
              <a:spcAft>
                <a:spcPts val="600"/>
              </a:spcAft>
              <a:tabLst>
                <a:tab pos="0" algn="l"/>
              </a:tabLst>
            </a:pPr>
            <a:r>
              <a:rPr lang="en-US" dirty="0" smtClean="0">
                <a:solidFill>
                  <a:srgbClr val="0033CC"/>
                </a:solidFill>
              </a:rPr>
              <a:t>Target NOT melted, slow</a:t>
            </a:r>
            <a:r>
              <a:rPr lang="en-US" baseline="0" dirty="0" smtClean="0">
                <a:solidFill>
                  <a:srgbClr val="0033CC"/>
                </a:solidFill>
              </a:rPr>
              <a:t> </a:t>
            </a:r>
            <a:r>
              <a:rPr lang="en-US" i="1" baseline="0" dirty="0">
                <a:solidFill>
                  <a:srgbClr val="0033CC"/>
                </a:solidFill>
              </a:rPr>
              <a:t>diffusion</a:t>
            </a:r>
            <a:r>
              <a:rPr lang="en-US" baseline="0" dirty="0">
                <a:solidFill>
                  <a:srgbClr val="0033CC"/>
                </a:solidFill>
              </a:rPr>
              <a:t> </a:t>
            </a:r>
            <a:r>
              <a:rPr lang="en-US" baseline="0" dirty="0" smtClean="0">
                <a:solidFill>
                  <a:srgbClr val="0033CC"/>
                </a:solidFill>
              </a:rPr>
              <a:t>(no material flow) mixing.</a:t>
            </a:r>
            <a:endParaRPr lang="en-US" baseline="0" dirty="0">
              <a:solidFill>
                <a:srgbClr val="0033CC"/>
              </a:solidFill>
            </a:endParaRPr>
          </a:p>
          <a:p>
            <a:pPr>
              <a:spcAft>
                <a:spcPts val="600"/>
              </a:spcAft>
              <a:tabLst>
                <a:tab pos="0" algn="l"/>
              </a:tabLst>
            </a:pPr>
            <a:r>
              <a:rPr lang="en-US" baseline="0" dirty="0" smtClean="0">
                <a:solidFill>
                  <a:srgbClr val="0033CC"/>
                </a:solidFill>
              </a:rPr>
              <a:t>When target </a:t>
            </a:r>
            <a:r>
              <a:rPr lang="en-US" baseline="0" dirty="0">
                <a:solidFill>
                  <a:srgbClr val="0033CC"/>
                </a:solidFill>
              </a:rPr>
              <a:t>reaches steady </a:t>
            </a:r>
            <a:r>
              <a:rPr lang="en-US" baseline="0" dirty="0" smtClean="0">
                <a:solidFill>
                  <a:srgbClr val="0033CC"/>
                </a:solidFill>
              </a:rPr>
              <a:t>state, surface </a:t>
            </a:r>
            <a:r>
              <a:rPr lang="en-US" baseline="0" dirty="0">
                <a:solidFill>
                  <a:srgbClr val="0033CC"/>
                </a:solidFill>
              </a:rPr>
              <a:t>composition balances sputter </a:t>
            </a:r>
            <a:r>
              <a:rPr lang="en-US" baseline="0" dirty="0" smtClean="0">
                <a:solidFill>
                  <a:srgbClr val="0033CC"/>
                </a:solidFill>
              </a:rPr>
              <a:t>yield.</a:t>
            </a:r>
            <a:endParaRPr lang="en-US" b="0" baseline="0" dirty="0">
              <a:solidFill>
                <a:srgbClr val="0033CC"/>
              </a:solidFill>
              <a:latin typeface="Arial" charset="0"/>
            </a:endParaRPr>
          </a:p>
        </p:txBody>
      </p:sp>
      <p:pic>
        <p:nvPicPr>
          <p:cNvPr id="14" name="Picture 3"/>
          <p:cNvPicPr>
            <a:picLocks noGrp="1" noChangeAspect="1" noChangeArrowheads="1"/>
          </p:cNvPicPr>
          <p:nvPr>
            <p:ph type="body" idx="1"/>
          </p:nvPr>
        </p:nvPicPr>
        <p:blipFill>
          <a:blip r:embed="rId3" cstate="print"/>
          <a:srcRect/>
          <a:stretch>
            <a:fillRect/>
          </a:stretch>
        </p:blipFill>
        <p:spPr>
          <a:xfrm>
            <a:off x="4038600" y="3733800"/>
            <a:ext cx="5029200" cy="3124200"/>
          </a:xfrm>
        </p:spPr>
      </p:pic>
      <p:cxnSp>
        <p:nvCxnSpPr>
          <p:cNvPr id="18" name="Straight Connector 17"/>
          <p:cNvCxnSpPr/>
          <p:nvPr/>
        </p:nvCxnSpPr>
        <p:spPr>
          <a:xfrm>
            <a:off x="0" y="3733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p:cNvPicPr>
            <a:picLocks noChangeAspect="1" noChangeArrowheads="1"/>
          </p:cNvPicPr>
          <p:nvPr/>
        </p:nvPicPr>
        <p:blipFill>
          <a:blip r:embed="rId2" cstate="print"/>
          <a:srcRect/>
          <a:stretch>
            <a:fillRect/>
          </a:stretch>
        </p:blipFill>
        <p:spPr bwMode="auto">
          <a:xfrm>
            <a:off x="3180166" y="0"/>
            <a:ext cx="5914621" cy="2438401"/>
          </a:xfrm>
          <a:prstGeom prst="rect">
            <a:avLst/>
          </a:prstGeom>
          <a:noFill/>
          <a:ln w="9525">
            <a:noFill/>
            <a:miter lim="800000"/>
            <a:headEnd/>
            <a:tailEnd/>
          </a:ln>
        </p:spPr>
      </p:pic>
      <p:pic>
        <p:nvPicPr>
          <p:cNvPr id="18436" name="Picture 3"/>
          <p:cNvPicPr>
            <a:picLocks noChangeAspect="1" noChangeArrowheads="1"/>
          </p:cNvPicPr>
          <p:nvPr/>
        </p:nvPicPr>
        <p:blipFill>
          <a:blip r:embed="rId3" cstate="print"/>
          <a:srcRect/>
          <a:stretch>
            <a:fillRect/>
          </a:stretch>
        </p:blipFill>
        <p:spPr bwMode="auto">
          <a:xfrm>
            <a:off x="3657600" y="2781300"/>
            <a:ext cx="5443538" cy="3548062"/>
          </a:xfrm>
          <a:prstGeom prst="rect">
            <a:avLst/>
          </a:prstGeom>
          <a:noFill/>
          <a:ln w="9525">
            <a:noFill/>
            <a:miter lim="800000"/>
            <a:headEnd/>
            <a:tailEnd/>
          </a:ln>
        </p:spPr>
      </p:pic>
      <p:sp>
        <p:nvSpPr>
          <p:cNvPr id="18437" name="TextBox 6"/>
          <p:cNvSpPr txBox="1">
            <a:spLocks noChangeArrowheads="1"/>
          </p:cNvSpPr>
          <p:nvPr/>
        </p:nvSpPr>
        <p:spPr bwMode="auto">
          <a:xfrm>
            <a:off x="6657975" y="6092825"/>
            <a:ext cx="2428875" cy="307975"/>
          </a:xfrm>
          <a:prstGeom prst="rect">
            <a:avLst/>
          </a:prstGeom>
          <a:solidFill>
            <a:schemeClr val="bg1"/>
          </a:solidFill>
          <a:ln w="9525">
            <a:noFill/>
            <a:miter lim="800000"/>
            <a:headEnd/>
            <a:tailEnd/>
          </a:ln>
        </p:spPr>
        <p:txBody>
          <a:bodyPr>
            <a:spAutoFit/>
          </a:bodyPr>
          <a:lstStyle/>
          <a:p>
            <a:r>
              <a:rPr lang="en-CA" sz="1400" b="1">
                <a:latin typeface="Calibri" pitchFamily="34" charset="0"/>
              </a:rPr>
              <a:t>Electron impact ionization</a:t>
            </a:r>
          </a:p>
        </p:txBody>
      </p:sp>
      <p:sp>
        <p:nvSpPr>
          <p:cNvPr id="9" name="Rectangle 8"/>
          <p:cNvSpPr/>
          <p:nvPr/>
        </p:nvSpPr>
        <p:spPr>
          <a:xfrm>
            <a:off x="7800975" y="4378325"/>
            <a:ext cx="357188" cy="35718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endParaRPr lang="en-CA">
              <a:solidFill>
                <a:srgbClr val="000000"/>
              </a:solidFill>
              <a:cs typeface="Arial" pitchFamily="34" charset="0"/>
            </a:endParaRPr>
          </a:p>
        </p:txBody>
      </p:sp>
      <p:sp>
        <p:nvSpPr>
          <p:cNvPr id="10" name="Rectangle 9"/>
          <p:cNvSpPr/>
          <p:nvPr/>
        </p:nvSpPr>
        <p:spPr>
          <a:xfrm>
            <a:off x="5657850" y="4735512"/>
            <a:ext cx="357188" cy="2857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endParaRPr lang="en-CA">
              <a:solidFill>
                <a:srgbClr val="000000"/>
              </a:solidFill>
              <a:cs typeface="Arial" pitchFamily="34" charset="0"/>
            </a:endParaRPr>
          </a:p>
        </p:txBody>
      </p:sp>
      <p:sp>
        <p:nvSpPr>
          <p:cNvPr id="11" name="Rectangle 10"/>
          <p:cNvSpPr/>
          <p:nvPr/>
        </p:nvSpPr>
        <p:spPr>
          <a:xfrm>
            <a:off x="7702550" y="5664200"/>
            <a:ext cx="500063" cy="2143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CA">
              <a:solidFill>
                <a:srgbClr val="000000"/>
              </a:solidFill>
              <a:cs typeface="Arial" pitchFamily="34" charset="0"/>
            </a:endParaRPr>
          </a:p>
        </p:txBody>
      </p:sp>
      <p:sp>
        <p:nvSpPr>
          <p:cNvPr id="12" name="Rectangle 11"/>
          <p:cNvSpPr/>
          <p:nvPr/>
        </p:nvSpPr>
        <p:spPr>
          <a:xfrm>
            <a:off x="5845175" y="5878512"/>
            <a:ext cx="500063" cy="5000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endParaRPr lang="en-CA">
              <a:solidFill>
                <a:srgbClr val="000000"/>
              </a:solidFill>
              <a:cs typeface="Arial" pitchFamily="34" charset="0"/>
            </a:endParaRPr>
          </a:p>
        </p:txBody>
      </p:sp>
      <p:sp>
        <p:nvSpPr>
          <p:cNvPr id="19" name="Right Brace 18"/>
          <p:cNvSpPr/>
          <p:nvPr/>
        </p:nvSpPr>
        <p:spPr>
          <a:xfrm rot="16200000">
            <a:off x="6515100" y="1614488"/>
            <a:ext cx="142875" cy="2286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CA">
              <a:cs typeface="Arial" pitchFamily="34" charset="0"/>
            </a:endParaRPr>
          </a:p>
        </p:txBody>
      </p:sp>
      <p:sp>
        <p:nvSpPr>
          <p:cNvPr id="20" name="Right Brace 19"/>
          <p:cNvSpPr/>
          <p:nvPr/>
        </p:nvSpPr>
        <p:spPr>
          <a:xfrm rot="16200000">
            <a:off x="7836694" y="2650331"/>
            <a:ext cx="142875" cy="21431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CA">
              <a:cs typeface="Arial" pitchFamily="34" charset="0"/>
            </a:endParaRPr>
          </a:p>
        </p:txBody>
      </p:sp>
      <p:sp>
        <p:nvSpPr>
          <p:cNvPr id="21" name="Right Brace 20"/>
          <p:cNvSpPr/>
          <p:nvPr/>
        </p:nvSpPr>
        <p:spPr>
          <a:xfrm rot="16200000">
            <a:off x="5014912" y="2614613"/>
            <a:ext cx="142875" cy="28575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CA">
              <a:cs typeface="Arial" pitchFamily="34" charset="0"/>
            </a:endParaRPr>
          </a:p>
        </p:txBody>
      </p:sp>
      <p:sp>
        <p:nvSpPr>
          <p:cNvPr id="22" name="Right Brace 21"/>
          <p:cNvSpPr/>
          <p:nvPr/>
        </p:nvSpPr>
        <p:spPr>
          <a:xfrm rot="16200000">
            <a:off x="4729163" y="2686050"/>
            <a:ext cx="142875" cy="14287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CA">
              <a:cs typeface="Arial" pitchFamily="34" charset="0"/>
            </a:endParaRPr>
          </a:p>
        </p:txBody>
      </p:sp>
      <p:cxnSp>
        <p:nvCxnSpPr>
          <p:cNvPr id="42" name="Straight Arrow Connector 41"/>
          <p:cNvCxnSpPr/>
          <p:nvPr/>
        </p:nvCxnSpPr>
        <p:spPr>
          <a:xfrm rot="16200000" flipH="1">
            <a:off x="7668768" y="2395728"/>
            <a:ext cx="51206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6369845" y="2441448"/>
            <a:ext cx="400048" cy="333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H="1">
            <a:off x="4521994" y="2336005"/>
            <a:ext cx="328612" cy="2286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010150" y="2496312"/>
            <a:ext cx="247650" cy="95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609600"/>
            <a:ext cx="3429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914400" y="76200"/>
            <a:ext cx="1720343" cy="523220"/>
          </a:xfrm>
          <a:prstGeom prst="rect">
            <a:avLst/>
          </a:prstGeom>
          <a:noFill/>
        </p:spPr>
        <p:txBody>
          <a:bodyPr wrap="none" rtlCol="0">
            <a:spAutoFit/>
          </a:bodyPr>
          <a:lstStyle/>
          <a:p>
            <a:r>
              <a:rPr lang="en-US" sz="2800" dirty="0" smtClean="0">
                <a:solidFill>
                  <a:srgbClr val="0033CC"/>
                </a:solidFill>
              </a:rPr>
              <a:t>DC plasma</a:t>
            </a:r>
            <a:endParaRPr lang="en-US" sz="2000" dirty="0">
              <a:solidFill>
                <a:srgbClr val="0033CC"/>
              </a:solidFill>
            </a:endParaRPr>
          </a:p>
        </p:txBody>
      </p:sp>
      <p:sp>
        <p:nvSpPr>
          <p:cNvPr id="25" name="TextBox 24"/>
          <p:cNvSpPr txBox="1"/>
          <p:nvPr/>
        </p:nvSpPr>
        <p:spPr>
          <a:xfrm>
            <a:off x="76200" y="1090166"/>
            <a:ext cx="4038600" cy="4909036"/>
          </a:xfrm>
          <a:prstGeom prst="rect">
            <a:avLst/>
          </a:prstGeom>
          <a:noFill/>
        </p:spPr>
        <p:txBody>
          <a:bodyPr wrap="square" rtlCol="0">
            <a:spAutoFit/>
          </a:bodyPr>
          <a:lstStyle/>
          <a:p>
            <a:pPr>
              <a:spcAft>
                <a:spcPts val="600"/>
              </a:spcAft>
            </a:pPr>
            <a:r>
              <a:rPr lang="en-US" dirty="0" smtClean="0">
                <a:solidFill>
                  <a:srgbClr val="0033CC"/>
                </a:solidFill>
              </a:rPr>
              <a:t>Plasma is ionized gas, with nearly equal number of ions and electrons,  plus neutrals (un-ionized molecules including those at ground state and excited state; free radicals such as atomic O, H, F – but no free radicals for </a:t>
            </a:r>
            <a:r>
              <a:rPr lang="en-US" dirty="0" err="1" smtClean="0">
                <a:solidFill>
                  <a:srgbClr val="0033CC"/>
                </a:solidFill>
              </a:rPr>
              <a:t>Ar</a:t>
            </a:r>
            <a:r>
              <a:rPr lang="en-US" dirty="0" smtClean="0">
                <a:solidFill>
                  <a:srgbClr val="0033CC"/>
                </a:solidFill>
              </a:rPr>
              <a:t> plasma).</a:t>
            </a:r>
          </a:p>
          <a:p>
            <a:pPr>
              <a:spcAft>
                <a:spcPts val="600"/>
              </a:spcAft>
            </a:pPr>
            <a:r>
              <a:rPr lang="en-US" dirty="0" smtClean="0">
                <a:solidFill>
                  <a:srgbClr val="0033CC"/>
                </a:solidFill>
              </a:rPr>
              <a:t>Glow is due to de-excitation of excited Ar.</a:t>
            </a:r>
          </a:p>
          <a:p>
            <a:pPr>
              <a:spcAft>
                <a:spcPts val="600"/>
              </a:spcAft>
            </a:pPr>
            <a:r>
              <a:rPr lang="en-US" dirty="0" smtClean="0">
                <a:solidFill>
                  <a:srgbClr val="C00000"/>
                </a:solidFill>
              </a:rPr>
              <a:t>So glow only exists where there are lots of electrons to excite Ar.</a:t>
            </a:r>
          </a:p>
          <a:p>
            <a:pPr>
              <a:spcAft>
                <a:spcPts val="600"/>
              </a:spcAft>
            </a:pPr>
            <a:r>
              <a:rPr lang="en-US" dirty="0" smtClean="0">
                <a:solidFill>
                  <a:srgbClr val="C00000"/>
                </a:solidFill>
              </a:rPr>
              <a:t>Cathode glow region: </a:t>
            </a:r>
            <a:r>
              <a:rPr lang="en-US" dirty="0" smtClean="0">
                <a:solidFill>
                  <a:srgbClr val="0033CC"/>
                </a:solidFill>
              </a:rPr>
              <a:t>very close to cathode, secondary electrons are created by </a:t>
            </a:r>
            <a:r>
              <a:rPr lang="en-US" dirty="0" err="1" smtClean="0">
                <a:solidFill>
                  <a:srgbClr val="0033CC"/>
                </a:solidFill>
              </a:rPr>
              <a:t>Ar</a:t>
            </a:r>
            <a:r>
              <a:rPr lang="en-US" dirty="0" smtClean="0">
                <a:solidFill>
                  <a:srgbClr val="0033CC"/>
                </a:solidFill>
              </a:rPr>
              <a:t> bombardment of target material.</a:t>
            </a:r>
          </a:p>
          <a:p>
            <a:pPr>
              <a:spcAft>
                <a:spcPts val="600"/>
              </a:spcAft>
            </a:pPr>
            <a:r>
              <a:rPr lang="en-US" dirty="0" smtClean="0">
                <a:solidFill>
                  <a:srgbClr val="C00000"/>
                </a:solidFill>
              </a:rPr>
              <a:t>Cathode dark space/sheath: </a:t>
            </a:r>
            <a:r>
              <a:rPr lang="en-US" dirty="0" smtClean="0">
                <a:solidFill>
                  <a:srgbClr val="0033CC"/>
                </a:solidFill>
              </a:rPr>
              <a:t>electrons pass too fast with little excitation.</a:t>
            </a:r>
          </a:p>
          <a:p>
            <a:pPr>
              <a:spcAft>
                <a:spcPts val="600"/>
              </a:spcAft>
            </a:pPr>
            <a:r>
              <a:rPr lang="en-US" dirty="0" smtClean="0">
                <a:solidFill>
                  <a:srgbClr val="C00000"/>
                </a:solidFill>
              </a:rPr>
              <a:t>Anode sheath: </a:t>
            </a:r>
            <a:r>
              <a:rPr lang="en-US" dirty="0" smtClean="0">
                <a:solidFill>
                  <a:srgbClr val="0033CC"/>
                </a:solidFill>
              </a:rPr>
              <a:t>electrons lost to anode due to its faster </a:t>
            </a:r>
            <a:r>
              <a:rPr lang="en-US" i="1" dirty="0" smtClean="0">
                <a:solidFill>
                  <a:srgbClr val="0033CC"/>
                </a:solidFill>
              </a:rPr>
              <a:t>random</a:t>
            </a:r>
            <a:r>
              <a:rPr lang="en-US" dirty="0" smtClean="0">
                <a:solidFill>
                  <a:srgbClr val="0033CC"/>
                </a:solidFill>
              </a:rPr>
              <a:t> movement.</a:t>
            </a:r>
          </a:p>
        </p:txBody>
      </p:sp>
      <p:sp>
        <p:nvSpPr>
          <p:cNvPr id="26" name="TextBox 25"/>
          <p:cNvSpPr txBox="1"/>
          <p:nvPr/>
        </p:nvSpPr>
        <p:spPr>
          <a:xfrm>
            <a:off x="6781800" y="4805362"/>
            <a:ext cx="1905000" cy="646331"/>
          </a:xfrm>
          <a:prstGeom prst="rect">
            <a:avLst/>
          </a:prstGeom>
          <a:noFill/>
        </p:spPr>
        <p:txBody>
          <a:bodyPr wrap="square" rtlCol="0">
            <a:spAutoFit/>
          </a:bodyPr>
          <a:lstStyle/>
          <a:p>
            <a:r>
              <a:rPr lang="en-US" dirty="0" smtClean="0">
                <a:solidFill>
                  <a:srgbClr val="0033CC"/>
                </a:solidFill>
              </a:rPr>
              <a:t>e is </a:t>
            </a:r>
            <a:r>
              <a:rPr lang="en-US" dirty="0" smtClean="0">
                <a:solidFill>
                  <a:srgbClr val="C00000"/>
                </a:solidFill>
              </a:rPr>
              <a:t>de</a:t>
            </a:r>
            <a:r>
              <a:rPr lang="en-US" dirty="0" smtClean="0">
                <a:solidFill>
                  <a:srgbClr val="0033CC"/>
                </a:solidFill>
              </a:rPr>
              <a:t>celerated (!!) toward </a:t>
            </a:r>
            <a:r>
              <a:rPr lang="en-US" dirty="0" smtClean="0">
                <a:solidFill>
                  <a:srgbClr val="FF0000"/>
                </a:solidFill>
              </a:rPr>
              <a:t>anode</a:t>
            </a:r>
            <a:endParaRPr lang="en-US" dirty="0">
              <a:solidFill>
                <a:srgbClr val="FF0000"/>
              </a:solidFill>
            </a:endParaRPr>
          </a:p>
        </p:txBody>
      </p:sp>
      <p:cxnSp>
        <p:nvCxnSpPr>
          <p:cNvPr id="28" name="Straight Arrow Connector 27"/>
          <p:cNvCxnSpPr>
            <a:cxnSpLocks noChangeAspect="1"/>
          </p:cNvCxnSpPr>
          <p:nvPr/>
        </p:nvCxnSpPr>
        <p:spPr>
          <a:xfrm rot="5400000" flipH="1" flipV="1">
            <a:off x="7674648" y="4576641"/>
            <a:ext cx="432000" cy="17784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Slide Number Placeholder 3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086037" y="0"/>
            <a:ext cx="5305363" cy="523220"/>
          </a:xfrm>
          <a:prstGeom prst="rect">
            <a:avLst/>
          </a:prstGeom>
          <a:noFill/>
        </p:spPr>
        <p:txBody>
          <a:bodyPr wrap="none" rtlCol="0">
            <a:spAutoFit/>
          </a:bodyPr>
          <a:lstStyle/>
          <a:p>
            <a:r>
              <a:rPr lang="en-US" sz="2800" dirty="0" smtClean="0">
                <a:solidFill>
                  <a:srgbClr val="0033CC"/>
                </a:solidFill>
              </a:rPr>
              <a:t>Explanation of DC plasma structure</a:t>
            </a:r>
            <a:endParaRPr lang="en-US" sz="2800" dirty="0">
              <a:solidFill>
                <a:srgbClr val="0033CC"/>
              </a:solidFill>
            </a:endParaRPr>
          </a:p>
        </p:txBody>
      </p:sp>
      <p:sp>
        <p:nvSpPr>
          <p:cNvPr id="7" name="TextBox 6"/>
          <p:cNvSpPr txBox="1"/>
          <p:nvPr/>
        </p:nvSpPr>
        <p:spPr>
          <a:xfrm>
            <a:off x="228601" y="533400"/>
            <a:ext cx="8686800" cy="3724096"/>
          </a:xfrm>
          <a:prstGeom prst="rect">
            <a:avLst/>
          </a:prstGeom>
          <a:noFill/>
        </p:spPr>
        <p:txBody>
          <a:bodyPr wrap="square" rtlCol="0">
            <a:spAutoFit/>
          </a:bodyPr>
          <a:lstStyle/>
          <a:p>
            <a:pPr>
              <a:spcAft>
                <a:spcPts val="300"/>
              </a:spcAft>
            </a:pPr>
            <a:r>
              <a:rPr lang="en-US" dirty="0" smtClean="0">
                <a:solidFill>
                  <a:srgbClr val="C00000"/>
                </a:solidFill>
              </a:rPr>
              <a:t>Different velocities in a plasma:</a:t>
            </a:r>
          </a:p>
          <a:p>
            <a:pPr>
              <a:spcAft>
                <a:spcPts val="300"/>
              </a:spcAft>
            </a:pPr>
            <a:r>
              <a:rPr lang="en-US" dirty="0" smtClean="0">
                <a:solidFill>
                  <a:srgbClr val="0033CC"/>
                </a:solidFill>
              </a:rPr>
              <a:t>Thermal energy random movement of </a:t>
            </a:r>
            <a:r>
              <a:rPr lang="en-US" dirty="0" err="1" smtClean="0">
                <a:solidFill>
                  <a:srgbClr val="0033CC"/>
                </a:solidFill>
              </a:rPr>
              <a:t>Ar</a:t>
            </a:r>
            <a:r>
              <a:rPr lang="en-US" dirty="0" smtClean="0">
                <a:solidFill>
                  <a:srgbClr val="0033CC"/>
                </a:solidFill>
              </a:rPr>
              <a:t> – 400 m/sec,  order (</a:t>
            </a:r>
            <a:r>
              <a:rPr lang="en-US" dirty="0" err="1" smtClean="0">
                <a:solidFill>
                  <a:srgbClr val="0033CC"/>
                </a:solidFill>
              </a:rPr>
              <a:t>k</a:t>
            </a:r>
            <a:r>
              <a:rPr lang="en-US" baseline="-25000" dirty="0" err="1" smtClean="0">
                <a:solidFill>
                  <a:srgbClr val="0033CC"/>
                </a:solidFill>
              </a:rPr>
              <a:t>B</a:t>
            </a:r>
            <a:r>
              <a:rPr lang="en-US" dirty="0" err="1" smtClean="0">
                <a:solidFill>
                  <a:srgbClr val="0033CC"/>
                </a:solidFill>
              </a:rPr>
              <a:t>T</a:t>
            </a:r>
            <a:r>
              <a:rPr lang="en-US" dirty="0" smtClean="0">
                <a:solidFill>
                  <a:srgbClr val="0033CC"/>
                </a:solidFill>
              </a:rPr>
              <a:t>/</a:t>
            </a:r>
            <a:r>
              <a:rPr lang="en-US" dirty="0" err="1" smtClean="0">
                <a:solidFill>
                  <a:srgbClr val="0033CC"/>
                </a:solidFill>
              </a:rPr>
              <a:t>m</a:t>
            </a:r>
            <a:r>
              <a:rPr lang="en-US" baseline="-25000" dirty="0" err="1" smtClean="0">
                <a:solidFill>
                  <a:srgbClr val="0033CC"/>
                </a:solidFill>
              </a:rPr>
              <a:t>Ar</a:t>
            </a:r>
            <a:r>
              <a:rPr lang="en-US" dirty="0" smtClean="0">
                <a:solidFill>
                  <a:srgbClr val="0033CC"/>
                </a:solidFill>
              </a:rPr>
              <a:t>)</a:t>
            </a:r>
            <a:r>
              <a:rPr lang="en-US" baseline="30000" dirty="0" smtClean="0">
                <a:solidFill>
                  <a:srgbClr val="0033CC"/>
                </a:solidFill>
              </a:rPr>
              <a:t>1/2</a:t>
            </a:r>
            <a:r>
              <a:rPr lang="en-US" dirty="0" smtClean="0">
                <a:solidFill>
                  <a:srgbClr val="0033CC"/>
                </a:solidFill>
              </a:rPr>
              <a:t>.</a:t>
            </a:r>
          </a:p>
          <a:p>
            <a:pPr>
              <a:spcAft>
                <a:spcPts val="300"/>
              </a:spcAft>
            </a:pPr>
            <a:r>
              <a:rPr lang="en-US" dirty="0" smtClean="0">
                <a:solidFill>
                  <a:srgbClr val="0033CC"/>
                </a:solidFill>
              </a:rPr>
              <a:t>Thermal energy random movement of electron – 10000 m/sec.</a:t>
            </a:r>
          </a:p>
          <a:p>
            <a:pPr>
              <a:spcAft>
                <a:spcPts val="300"/>
              </a:spcAft>
            </a:pPr>
            <a:r>
              <a:rPr lang="en-US" dirty="0" smtClean="0">
                <a:solidFill>
                  <a:srgbClr val="0033CC"/>
                </a:solidFill>
              </a:rPr>
              <a:t>Velocity of </a:t>
            </a:r>
            <a:r>
              <a:rPr lang="en-US" dirty="0" err="1" smtClean="0">
                <a:solidFill>
                  <a:srgbClr val="0033CC"/>
                </a:solidFill>
              </a:rPr>
              <a:t>Ar</a:t>
            </a:r>
            <a:r>
              <a:rPr lang="en-US" dirty="0" smtClean="0">
                <a:solidFill>
                  <a:srgbClr val="0033CC"/>
                </a:solidFill>
              </a:rPr>
              <a:t> with energy 100eV – 20000</a:t>
            </a:r>
            <a:r>
              <a:rPr lang="en-US" dirty="0" smtClean="0">
                <a:solidFill>
                  <a:srgbClr val="0033CC"/>
                </a:solidFill>
                <a:sym typeface="Symbol"/>
              </a:rPr>
              <a:t> m/sec.</a:t>
            </a:r>
          </a:p>
          <a:p>
            <a:pPr>
              <a:spcAft>
                <a:spcPts val="300"/>
              </a:spcAft>
            </a:pPr>
            <a:r>
              <a:rPr lang="en-US" dirty="0" smtClean="0">
                <a:solidFill>
                  <a:srgbClr val="C00000"/>
                </a:solidFill>
                <a:sym typeface="Symbol"/>
              </a:rPr>
              <a:t>Velocity of electrons with energy 100eV – 6000000 m/sec.</a:t>
            </a:r>
          </a:p>
          <a:p>
            <a:pPr>
              <a:spcAft>
                <a:spcPts val="300"/>
              </a:spcAft>
            </a:pPr>
            <a:r>
              <a:rPr lang="en-US" dirty="0" smtClean="0">
                <a:solidFill>
                  <a:srgbClr val="0033CC"/>
                </a:solidFill>
                <a:sym typeface="Symbol"/>
              </a:rPr>
              <a:t>Thus plasma is highly conducting due to fast electrons – very little voltage drop in the plasma area where electrons are rich.</a:t>
            </a:r>
          </a:p>
          <a:p>
            <a:pPr>
              <a:spcAft>
                <a:spcPts val="300"/>
              </a:spcAft>
            </a:pPr>
            <a:r>
              <a:rPr lang="en-US" dirty="0" smtClean="0">
                <a:solidFill>
                  <a:srgbClr val="0033CC"/>
                </a:solidFill>
                <a:sym typeface="Symbol"/>
              </a:rPr>
              <a:t>Voltage drop is only possible near the electrodes where electrons may lost to the electrode.</a:t>
            </a:r>
          </a:p>
          <a:p>
            <a:pPr>
              <a:spcAft>
                <a:spcPts val="300"/>
              </a:spcAft>
            </a:pPr>
            <a:r>
              <a:rPr lang="en-US" dirty="0" smtClean="0">
                <a:solidFill>
                  <a:srgbClr val="0033CC"/>
                </a:solidFill>
                <a:sym typeface="Symbol"/>
              </a:rPr>
              <a:t>Even without applied voltage (assume plasma still exist), voltage drop may still exist due to faster </a:t>
            </a:r>
            <a:r>
              <a:rPr lang="en-US" i="1" dirty="0" smtClean="0">
                <a:solidFill>
                  <a:srgbClr val="0033CC"/>
                </a:solidFill>
                <a:sym typeface="Symbol"/>
              </a:rPr>
              <a:t>random</a:t>
            </a:r>
            <a:r>
              <a:rPr lang="en-US" dirty="0" smtClean="0">
                <a:solidFill>
                  <a:srgbClr val="0033CC"/>
                </a:solidFill>
                <a:sym typeface="Symbol"/>
              </a:rPr>
              <a:t> electrons movement that leads to their lost to electrode.</a:t>
            </a:r>
          </a:p>
          <a:p>
            <a:pPr>
              <a:spcAft>
                <a:spcPts val="300"/>
              </a:spcAft>
            </a:pPr>
            <a:r>
              <a:rPr lang="en-US" dirty="0" smtClean="0">
                <a:solidFill>
                  <a:srgbClr val="C00000"/>
                </a:solidFill>
                <a:sym typeface="Symbol"/>
              </a:rPr>
              <a:t>Therefore, the plasma is always positively biased relative to any electrode or anything (floating or not) inside the plasma.</a:t>
            </a:r>
          </a:p>
        </p:txBody>
      </p:sp>
      <p:pic>
        <p:nvPicPr>
          <p:cNvPr id="9" name="Picture 2"/>
          <p:cNvPicPr>
            <a:picLocks noChangeAspect="1" noChangeArrowheads="1"/>
          </p:cNvPicPr>
          <p:nvPr/>
        </p:nvPicPr>
        <p:blipFill>
          <a:blip r:embed="rId2" cstate="print"/>
          <a:srcRect/>
          <a:stretch>
            <a:fillRect/>
          </a:stretch>
        </p:blipFill>
        <p:spPr bwMode="auto">
          <a:xfrm>
            <a:off x="5257799" y="4114800"/>
            <a:ext cx="3590693" cy="2743200"/>
          </a:xfrm>
          <a:prstGeom prst="rect">
            <a:avLst/>
          </a:prstGeom>
          <a:noFill/>
          <a:ln w="9525">
            <a:noFill/>
            <a:miter lim="800000"/>
            <a:headEnd/>
            <a:tailEnd/>
          </a:ln>
        </p:spPr>
      </p:pic>
      <p:sp>
        <p:nvSpPr>
          <p:cNvPr id="10" name="TextBox 9"/>
          <p:cNvSpPr txBox="1"/>
          <p:nvPr/>
        </p:nvSpPr>
        <p:spPr>
          <a:xfrm>
            <a:off x="228600" y="4369475"/>
            <a:ext cx="4800600" cy="2031325"/>
          </a:xfrm>
          <a:prstGeom prst="rect">
            <a:avLst/>
          </a:prstGeom>
          <a:noFill/>
        </p:spPr>
        <p:txBody>
          <a:bodyPr wrap="square" rtlCol="0">
            <a:spAutoFit/>
          </a:bodyPr>
          <a:lstStyle/>
          <a:p>
            <a:r>
              <a:rPr lang="en-US" dirty="0" smtClean="0">
                <a:solidFill>
                  <a:srgbClr val="0033CC"/>
                </a:solidFill>
                <a:sym typeface="Symbol"/>
              </a:rPr>
              <a:t>This positive bias will accelerate positive </a:t>
            </a:r>
            <a:r>
              <a:rPr lang="en-US" dirty="0" err="1" smtClean="0">
                <a:solidFill>
                  <a:srgbClr val="0033CC"/>
                </a:solidFill>
                <a:sym typeface="Symbol"/>
              </a:rPr>
              <a:t>Ar</a:t>
            </a:r>
            <a:r>
              <a:rPr lang="en-US" dirty="0" smtClean="0">
                <a:solidFill>
                  <a:srgbClr val="0033CC"/>
                </a:solidFill>
                <a:sym typeface="Symbol"/>
              </a:rPr>
              <a:t> ion to strike the electrode. </a:t>
            </a:r>
          </a:p>
          <a:p>
            <a:r>
              <a:rPr lang="en-US" dirty="0" smtClean="0">
                <a:solidFill>
                  <a:srgbClr val="0033CC"/>
                </a:solidFill>
                <a:sym typeface="Symbol"/>
              </a:rPr>
              <a:t>But the bias V</a:t>
            </a:r>
            <a:r>
              <a:rPr lang="en-US" baseline="-25000" dirty="0" smtClean="0">
                <a:solidFill>
                  <a:srgbClr val="0033CC"/>
                </a:solidFill>
                <a:sym typeface="Symbol"/>
              </a:rPr>
              <a:t>P</a:t>
            </a:r>
            <a:r>
              <a:rPr lang="en-US" dirty="0" smtClean="0">
                <a:solidFill>
                  <a:srgbClr val="0033CC"/>
                </a:solidFill>
                <a:sym typeface="Symbol"/>
              </a:rPr>
              <a:t> near the anode is very small (10V), so no significant sputtering of the substrate.</a:t>
            </a:r>
          </a:p>
          <a:p>
            <a:r>
              <a:rPr lang="en-US" dirty="0" smtClean="0">
                <a:solidFill>
                  <a:srgbClr val="0033CC"/>
                </a:solidFill>
                <a:sym typeface="Symbol"/>
              </a:rPr>
              <a:t>The total bias (V</a:t>
            </a:r>
            <a:r>
              <a:rPr lang="en-US" baseline="-25000" dirty="0" smtClean="0">
                <a:solidFill>
                  <a:srgbClr val="0033CC"/>
                </a:solidFill>
                <a:sym typeface="Symbol"/>
              </a:rPr>
              <a:t>P</a:t>
            </a:r>
            <a:r>
              <a:rPr lang="en-US" dirty="0" smtClean="0">
                <a:solidFill>
                  <a:srgbClr val="0033CC"/>
                </a:solidFill>
                <a:sym typeface="Symbol"/>
              </a:rPr>
              <a:t> plus applied voltage) is very high, leading to sputtering of cathode (target).</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838200" y="0"/>
            <a:ext cx="7484998" cy="523220"/>
          </a:xfrm>
          <a:prstGeom prst="rect">
            <a:avLst/>
          </a:prstGeom>
          <a:noFill/>
        </p:spPr>
        <p:txBody>
          <a:bodyPr wrap="none" rtlCol="0">
            <a:spAutoFit/>
          </a:bodyPr>
          <a:lstStyle/>
          <a:p>
            <a:r>
              <a:rPr lang="en-US" sz="2800" dirty="0" smtClean="0">
                <a:solidFill>
                  <a:srgbClr val="0033CC"/>
                </a:solidFill>
              </a:rPr>
              <a:t>Requirement for self-sustained discharge (plasma)</a:t>
            </a:r>
            <a:endParaRPr lang="en-US" sz="2800" dirty="0">
              <a:solidFill>
                <a:srgbClr val="0033CC"/>
              </a:solidFill>
            </a:endParaRPr>
          </a:p>
        </p:txBody>
      </p:sp>
      <p:sp>
        <p:nvSpPr>
          <p:cNvPr id="5" name="TextBox 7"/>
          <p:cNvSpPr txBox="1">
            <a:spLocks noChangeArrowheads="1"/>
          </p:cNvSpPr>
          <p:nvPr/>
        </p:nvSpPr>
        <p:spPr bwMode="auto">
          <a:xfrm>
            <a:off x="914400" y="685800"/>
            <a:ext cx="7310437" cy="646331"/>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CA" dirty="0">
                <a:solidFill>
                  <a:srgbClr val="C00000"/>
                </a:solidFill>
                <a:cs typeface="Arial" pitchFamily="34" charset="0"/>
              </a:rPr>
              <a:t>Ions make </a:t>
            </a:r>
            <a:r>
              <a:rPr lang="en-CA" dirty="0" smtClean="0">
                <a:solidFill>
                  <a:srgbClr val="C00000"/>
                </a:solidFill>
                <a:cs typeface="Arial" pitchFamily="34" charset="0"/>
              </a:rPr>
              <a:t>(secondary) electrons when they bombard the target, and </a:t>
            </a:r>
            <a:r>
              <a:rPr lang="en-CA" dirty="0">
                <a:solidFill>
                  <a:srgbClr val="C00000"/>
                </a:solidFill>
                <a:cs typeface="Arial" pitchFamily="34" charset="0"/>
              </a:rPr>
              <a:t>electrons make ions </a:t>
            </a:r>
            <a:r>
              <a:rPr lang="en-CA" dirty="0" smtClean="0">
                <a:solidFill>
                  <a:srgbClr val="C00000"/>
                </a:solidFill>
                <a:cs typeface="Arial" pitchFamily="34" charset="0"/>
              </a:rPr>
              <a:t>when they collide with </a:t>
            </a:r>
            <a:r>
              <a:rPr lang="en-CA" dirty="0" err="1" smtClean="0">
                <a:solidFill>
                  <a:srgbClr val="C00000"/>
                </a:solidFill>
                <a:cs typeface="Arial" pitchFamily="34" charset="0"/>
              </a:rPr>
              <a:t>Ar</a:t>
            </a:r>
            <a:r>
              <a:rPr lang="en-CA" dirty="0" smtClean="0">
                <a:solidFill>
                  <a:srgbClr val="C00000"/>
                </a:solidFill>
                <a:cs typeface="Arial" pitchFamily="34" charset="0"/>
              </a:rPr>
              <a:t> </a:t>
            </a:r>
            <a:r>
              <a:rPr lang="en-CA" dirty="0">
                <a:solidFill>
                  <a:srgbClr val="C00000"/>
                </a:solidFill>
                <a:cs typeface="Arial" pitchFamily="34" charset="0"/>
                <a:sym typeface="Wingdings" pitchFamily="2" charset="2"/>
              </a:rPr>
              <a:t>  self sustained </a:t>
            </a:r>
            <a:r>
              <a:rPr lang="en-CA" dirty="0" smtClean="0">
                <a:solidFill>
                  <a:srgbClr val="C00000"/>
                </a:solidFill>
                <a:cs typeface="Arial" pitchFamily="34" charset="0"/>
                <a:sym typeface="Wingdings" pitchFamily="2" charset="2"/>
              </a:rPr>
              <a:t>discharge.</a:t>
            </a:r>
            <a:endParaRPr lang="en-CA" dirty="0">
              <a:solidFill>
                <a:srgbClr val="C00000"/>
              </a:solidFill>
              <a:cs typeface="Arial" pitchFamily="34" charset="0"/>
            </a:endParaRPr>
          </a:p>
        </p:txBody>
      </p:sp>
      <p:sp>
        <p:nvSpPr>
          <p:cNvPr id="6" name="TextBox 5"/>
          <p:cNvSpPr txBox="1"/>
          <p:nvPr/>
        </p:nvSpPr>
        <p:spPr>
          <a:xfrm>
            <a:off x="609600" y="1371600"/>
            <a:ext cx="8038867" cy="923330"/>
          </a:xfrm>
          <a:prstGeom prst="rect">
            <a:avLst/>
          </a:prstGeom>
          <a:noFill/>
        </p:spPr>
        <p:txBody>
          <a:bodyPr wrap="none" rtlCol="0">
            <a:spAutoFit/>
          </a:bodyPr>
          <a:lstStyle/>
          <a:p>
            <a:r>
              <a:rPr lang="en-US" dirty="0" smtClean="0">
                <a:solidFill>
                  <a:srgbClr val="0033CC"/>
                </a:solidFill>
              </a:rPr>
              <a:t>Condition for </a:t>
            </a:r>
            <a:r>
              <a:rPr lang="en-US" i="1" dirty="0" smtClean="0">
                <a:solidFill>
                  <a:srgbClr val="0033CC"/>
                </a:solidFill>
              </a:rPr>
              <a:t>sustaining</a:t>
            </a:r>
            <a:r>
              <a:rPr lang="en-US" dirty="0" smtClean="0">
                <a:solidFill>
                  <a:srgbClr val="0033CC"/>
                </a:solidFill>
              </a:rPr>
              <a:t> plasma: p</a:t>
            </a:r>
            <a:r>
              <a:rPr lang="en-US" dirty="0" smtClean="0">
                <a:solidFill>
                  <a:srgbClr val="0033CC"/>
                </a:solidFill>
                <a:sym typeface="Symbol"/>
              </a:rPr>
              <a:t>d &gt; 0.5 (</a:t>
            </a:r>
            <a:r>
              <a:rPr lang="en-US" dirty="0" err="1" smtClean="0">
                <a:solidFill>
                  <a:srgbClr val="0033CC"/>
                </a:solidFill>
                <a:sym typeface="Symbol"/>
              </a:rPr>
              <a:t>cmTorr</a:t>
            </a:r>
            <a:r>
              <a:rPr lang="en-US" dirty="0" smtClean="0">
                <a:solidFill>
                  <a:srgbClr val="0033CC"/>
                </a:solidFill>
                <a:sym typeface="Symbol"/>
              </a:rPr>
              <a:t>).</a:t>
            </a:r>
          </a:p>
          <a:p>
            <a:r>
              <a:rPr lang="en-US" dirty="0" smtClean="0">
                <a:solidFill>
                  <a:srgbClr val="0033CC"/>
                </a:solidFill>
                <a:sym typeface="Symbol"/>
              </a:rPr>
              <a:t>For instance, typical target-substrate spacing d  10cm, need p &gt; 50mTorr </a:t>
            </a:r>
          </a:p>
          <a:p>
            <a:r>
              <a:rPr lang="en-US" dirty="0" smtClean="0">
                <a:solidFill>
                  <a:srgbClr val="0033CC"/>
                </a:solidFill>
                <a:sym typeface="Symbol"/>
              </a:rPr>
              <a:t>(actually sputter deposition is usually conducted at &lt;10mTorr, due to magnetron… ).</a:t>
            </a:r>
            <a:endParaRPr lang="en-US" dirty="0">
              <a:solidFill>
                <a:srgbClr val="0033CC"/>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pic>
        <p:nvPicPr>
          <p:cNvPr id="165889" name="Picture 1"/>
          <p:cNvPicPr>
            <a:picLocks noChangeAspect="1" noChangeArrowheads="1"/>
          </p:cNvPicPr>
          <p:nvPr/>
        </p:nvPicPr>
        <p:blipFill>
          <a:blip r:embed="rId2" cstate="print"/>
          <a:srcRect/>
          <a:stretch>
            <a:fillRect/>
          </a:stretch>
        </p:blipFill>
        <p:spPr bwMode="auto">
          <a:xfrm>
            <a:off x="76200" y="2209800"/>
            <a:ext cx="4999272" cy="4495800"/>
          </a:xfrm>
          <a:prstGeom prst="rect">
            <a:avLst/>
          </a:prstGeom>
          <a:noFill/>
          <a:ln w="9525">
            <a:noFill/>
            <a:miter lim="800000"/>
            <a:headEnd/>
            <a:tailEnd/>
          </a:ln>
        </p:spPr>
      </p:pic>
      <p:sp>
        <p:nvSpPr>
          <p:cNvPr id="8" name="TextBox 7"/>
          <p:cNvSpPr txBox="1"/>
          <p:nvPr/>
        </p:nvSpPr>
        <p:spPr>
          <a:xfrm>
            <a:off x="4953000" y="2590800"/>
            <a:ext cx="3962400" cy="3647152"/>
          </a:xfrm>
          <a:prstGeom prst="rect">
            <a:avLst/>
          </a:prstGeom>
          <a:noFill/>
        </p:spPr>
        <p:txBody>
          <a:bodyPr wrap="square" rtlCol="0">
            <a:spAutoFit/>
          </a:bodyPr>
          <a:lstStyle/>
          <a:p>
            <a:pPr>
              <a:spcAft>
                <a:spcPts val="600"/>
              </a:spcAft>
            </a:pPr>
            <a:r>
              <a:rPr lang="en-US" dirty="0" smtClean="0">
                <a:solidFill>
                  <a:srgbClr val="7030A0"/>
                </a:solidFill>
              </a:rPr>
              <a:t>Condition for </a:t>
            </a:r>
            <a:r>
              <a:rPr lang="en-US" i="1" dirty="0" smtClean="0">
                <a:solidFill>
                  <a:srgbClr val="7030A0"/>
                </a:solidFill>
              </a:rPr>
              <a:t>igniting</a:t>
            </a:r>
            <a:r>
              <a:rPr lang="en-US" dirty="0" smtClean="0">
                <a:solidFill>
                  <a:srgbClr val="7030A0"/>
                </a:solidFill>
              </a:rPr>
              <a:t> the plasma.</a:t>
            </a:r>
          </a:p>
          <a:p>
            <a:pPr>
              <a:spcAft>
                <a:spcPts val="600"/>
              </a:spcAft>
            </a:pPr>
            <a:r>
              <a:rPr lang="en-US" dirty="0" smtClean="0">
                <a:solidFill>
                  <a:srgbClr val="7030A0"/>
                </a:solidFill>
              </a:rPr>
              <a:t>Too large </a:t>
            </a:r>
            <a:r>
              <a:rPr lang="en-US" dirty="0" err="1" smtClean="0">
                <a:solidFill>
                  <a:srgbClr val="7030A0"/>
                </a:solidFill>
              </a:rPr>
              <a:t>P</a:t>
            </a:r>
            <a:r>
              <a:rPr lang="en-US" dirty="0" err="1" smtClean="0">
                <a:solidFill>
                  <a:srgbClr val="7030A0"/>
                </a:solidFill>
                <a:sym typeface="Symbol"/>
              </a:rPr>
              <a:t>d</a:t>
            </a:r>
            <a:r>
              <a:rPr lang="en-US" dirty="0" smtClean="0">
                <a:solidFill>
                  <a:srgbClr val="7030A0"/>
                </a:solidFill>
                <a:sym typeface="Symbol"/>
              </a:rPr>
              <a:t> leads to too many collisions that prevent electron energy buildup.</a:t>
            </a:r>
          </a:p>
          <a:p>
            <a:pPr>
              <a:spcAft>
                <a:spcPts val="600"/>
              </a:spcAft>
            </a:pPr>
            <a:r>
              <a:rPr lang="en-US" dirty="0" smtClean="0">
                <a:solidFill>
                  <a:srgbClr val="7030A0"/>
                </a:solidFill>
                <a:sym typeface="Symbol"/>
              </a:rPr>
              <a:t>Too small </a:t>
            </a:r>
            <a:r>
              <a:rPr lang="en-US" dirty="0" err="1" smtClean="0">
                <a:solidFill>
                  <a:srgbClr val="7030A0"/>
                </a:solidFill>
                <a:sym typeface="Symbol"/>
              </a:rPr>
              <a:t>Pd</a:t>
            </a:r>
            <a:r>
              <a:rPr lang="en-US" dirty="0" smtClean="0">
                <a:solidFill>
                  <a:srgbClr val="7030A0"/>
                </a:solidFill>
                <a:sym typeface="Symbol"/>
              </a:rPr>
              <a:t>, there will be too few collisions (electron just goes to the wall without ionizing a molecule or atom), and too few ions to bombard and generate secondary electrons.</a:t>
            </a:r>
          </a:p>
          <a:p>
            <a:pPr>
              <a:spcAft>
                <a:spcPts val="600"/>
              </a:spcAft>
            </a:pPr>
            <a:r>
              <a:rPr lang="en-US" dirty="0" smtClean="0">
                <a:solidFill>
                  <a:srgbClr val="7030A0"/>
                </a:solidFill>
                <a:sym typeface="Symbol"/>
              </a:rPr>
              <a:t>Once the plasma is ignited, it is very conductive, thus voltage drops to order 100 V only.</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
            <a:ext cx="4595489" cy="523220"/>
          </a:xfrm>
          <a:prstGeom prst="rect">
            <a:avLst/>
          </a:prstGeom>
          <a:noFill/>
        </p:spPr>
        <p:txBody>
          <a:bodyPr wrap="none" rtlCol="0">
            <a:spAutoFit/>
          </a:bodyPr>
          <a:lstStyle/>
          <a:p>
            <a:r>
              <a:rPr lang="en-US" sz="2800" dirty="0" smtClean="0">
                <a:solidFill>
                  <a:srgbClr val="0033CC"/>
                </a:solidFill>
              </a:rPr>
              <a:t>Chapter 9 Thin film deposition</a:t>
            </a:r>
            <a:endParaRPr lang="en-US" sz="2800" dirty="0">
              <a:solidFill>
                <a:srgbClr val="0033CC"/>
              </a:solidFill>
            </a:endParaRPr>
          </a:p>
        </p:txBody>
      </p:sp>
      <p:sp>
        <p:nvSpPr>
          <p:cNvPr id="6" name="TextBox 5"/>
          <p:cNvSpPr txBox="1"/>
          <p:nvPr/>
        </p:nvSpPr>
        <p:spPr>
          <a:xfrm>
            <a:off x="1524000" y="1676400"/>
            <a:ext cx="6477000" cy="3477875"/>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thin film deposition.</a:t>
            </a:r>
          </a:p>
          <a:p>
            <a:pPr marL="342900" indent="-342900">
              <a:spcAft>
                <a:spcPts val="600"/>
              </a:spcAft>
              <a:buAutoNum type="arabicPeriod"/>
            </a:pPr>
            <a:r>
              <a:rPr lang="en-US" dirty="0" smtClean="0">
                <a:solidFill>
                  <a:srgbClr val="0033CC"/>
                </a:solidFill>
              </a:rPr>
              <a:t>Introduction to chemical vapor deposition (CVD).</a:t>
            </a:r>
          </a:p>
          <a:p>
            <a:pPr marL="342900" indent="-342900">
              <a:spcAft>
                <a:spcPts val="600"/>
              </a:spcAft>
              <a:buFontTx/>
              <a:buAutoNum type="arabicPeriod"/>
            </a:pPr>
            <a:r>
              <a:rPr lang="en-US" dirty="0" smtClean="0">
                <a:solidFill>
                  <a:srgbClr val="0033CC"/>
                </a:solidFill>
              </a:rPr>
              <a:t>Atmospheric Pressure Chemical Vapor Deposition (APCVD).</a:t>
            </a:r>
          </a:p>
          <a:p>
            <a:pPr marL="342900" indent="-342900">
              <a:spcAft>
                <a:spcPts val="600"/>
              </a:spcAft>
              <a:buAutoNum type="arabicPeriod"/>
            </a:pPr>
            <a:r>
              <a:rPr lang="en-US" dirty="0" smtClean="0">
                <a:solidFill>
                  <a:srgbClr val="0033CC"/>
                </a:solidFill>
              </a:rPr>
              <a:t>Other types of CVD (LPCVD, PECVD, HDPCVD…).</a:t>
            </a:r>
          </a:p>
          <a:p>
            <a:pPr marL="342900" indent="-342900">
              <a:spcAft>
                <a:spcPts val="600"/>
              </a:spcAft>
              <a:buAutoNum type="arabicPeriod"/>
            </a:pPr>
            <a:r>
              <a:rPr lang="en-US" dirty="0" smtClean="0">
                <a:solidFill>
                  <a:srgbClr val="0033CC"/>
                </a:solidFill>
              </a:rPr>
              <a:t>Introduction to evaporation.</a:t>
            </a:r>
          </a:p>
          <a:p>
            <a:pPr marL="342900" indent="-342900">
              <a:spcAft>
                <a:spcPts val="600"/>
              </a:spcAft>
              <a:buFontTx/>
              <a:buAutoNum type="arabicPeriod"/>
            </a:pPr>
            <a:r>
              <a:rPr lang="en-US" dirty="0" smtClean="0">
                <a:solidFill>
                  <a:srgbClr val="0033CC"/>
                </a:solidFill>
              </a:rPr>
              <a:t>Evaporation tools and issues, shadow evaporation.</a:t>
            </a:r>
          </a:p>
          <a:p>
            <a:pPr marL="342900" indent="-342900">
              <a:spcAft>
                <a:spcPts val="600"/>
              </a:spcAft>
              <a:buAutoNum type="arabicPeriod"/>
            </a:pPr>
            <a:r>
              <a:rPr lang="en-US" dirty="0" smtClean="0">
                <a:solidFill>
                  <a:srgbClr val="0033CC"/>
                </a:solidFill>
              </a:rPr>
              <a:t>Introduction to sputtering and DC plasma.</a:t>
            </a:r>
          </a:p>
          <a:p>
            <a:pPr marL="342900" indent="-342900">
              <a:spcAft>
                <a:spcPts val="600"/>
              </a:spcAft>
              <a:buFontTx/>
              <a:buAutoNum type="arabicPeriod"/>
            </a:pPr>
            <a:r>
              <a:rPr lang="en-US" dirty="0" smtClean="0">
                <a:solidFill>
                  <a:srgbClr val="C00000"/>
                </a:solidFill>
              </a:rPr>
              <a:t>Sputtering yield, step coverage, film property.</a:t>
            </a:r>
          </a:p>
          <a:p>
            <a:pPr marL="342900" indent="-342900">
              <a:spcAft>
                <a:spcPts val="600"/>
              </a:spcAft>
              <a:buFontTx/>
              <a:buAutoNum type="arabicPeriod"/>
            </a:pPr>
            <a:r>
              <a:rPr lang="en-US" dirty="0" smtClean="0">
                <a:solidFill>
                  <a:srgbClr val="0033CC"/>
                </a:solidFill>
              </a:rPr>
              <a:t>Sputter deposition: reactive, RF, bias, magnetron, collimated, and ion beam.</a:t>
            </a:r>
            <a:endParaRPr lang="en-US" dirty="0">
              <a:solidFill>
                <a:srgbClr val="0033CC"/>
              </a:solidFill>
            </a:endParaRPr>
          </a:p>
        </p:txBody>
      </p:sp>
      <p:sp>
        <p:nvSpPr>
          <p:cNvPr id="4" name="TextBox 3"/>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TotalTime>
  <Words>4490</Words>
  <Application>Microsoft Office PowerPoint</Application>
  <PresentationFormat>On-screen Show (4:3)</PresentationFormat>
  <Paragraphs>400</Paragraphs>
  <Slides>41</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Office Theme</vt:lpstr>
      <vt:lpstr>Photo Editor 影像</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26</cp:revision>
  <dcterms:created xsi:type="dcterms:W3CDTF">2006-08-16T00:00:00Z</dcterms:created>
  <dcterms:modified xsi:type="dcterms:W3CDTF">2010-08-21T23:51:05Z</dcterms:modified>
</cp:coreProperties>
</file>